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7" roundtripDataSignature="AMtx7miK+rCBnCog0tQrCvrwQpp62xVG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5AC933-7149-4A2D-8610-2669709CEC36}">
  <a:tblStyle styleId="{E05AC933-7149-4A2D-8610-2669709CEC36}" styleName="Table_0">
    <a:wholeTbl>
      <a:tcTxStyle b="off" i="off">
        <a:font>
          <a:latin typeface="Cambria"/>
          <a:ea typeface="Cambria"/>
          <a:cs typeface="Cambri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5"/>
          </a:solidFill>
        </a:fill>
      </a:tcStyle>
    </a:wholeTbl>
    <a:band1H>
      <a:tcTxStyle/>
      <a:tcStyle>
        <a:fill>
          <a:solidFill>
            <a:srgbClr val="CAD4EA"/>
          </a:solidFill>
        </a:fill>
      </a:tcStyle>
    </a:band1H>
    <a:band2H>
      <a:tcTxStyle/>
    </a:band2H>
    <a:band1V>
      <a:tcTxStyle/>
      <a:tcStyle>
        <a:fill>
          <a:solidFill>
            <a:srgbClr val="CAD4EA"/>
          </a:solidFill>
        </a:fill>
      </a:tcStyle>
    </a:band1V>
    <a:band2V>
      <a:tcTxStyle/>
    </a:band2V>
    <a:lastCol>
      <a:tcTxStyle b="on" i="off">
        <a:font>
          <a:latin typeface="Cambria"/>
          <a:ea typeface="Cambria"/>
          <a:cs typeface="Cambria"/>
        </a:font>
        <a:schemeClr val="lt1"/>
      </a:tcTxStyle>
      <a:tcStyle>
        <a:fill>
          <a:solidFill>
            <a:schemeClr val="accent1"/>
          </a:solidFill>
        </a:fill>
      </a:tcStyle>
    </a:lastCol>
    <a:firstCol>
      <a:tcTxStyle b="on" i="off">
        <a:font>
          <a:latin typeface="Cambria"/>
          <a:ea typeface="Cambria"/>
          <a:cs typeface="Cambria"/>
        </a:font>
        <a:schemeClr val="lt1"/>
      </a:tcTxStyle>
      <a:tcStyle>
        <a:fill>
          <a:solidFill>
            <a:schemeClr val="accent1"/>
          </a:solidFill>
        </a:fill>
      </a:tcStyle>
    </a:firstCol>
    <a:lastRow>
      <a:tcTxStyle b="on" i="off">
        <a:font>
          <a:latin typeface="Cambria"/>
          <a:ea typeface="Cambria"/>
          <a:cs typeface="Cambri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mbria"/>
          <a:ea typeface="Cambria"/>
          <a:cs typeface="Cambri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DD1A0F7E-B6C7-4AF3-B447-F462916EFF3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3" Type="http://schemas.openxmlformats.org/officeDocument/2006/relationships/slide" Target="slides/slide7.xml"/><Relationship Id="rId39" Type="http://schemas.openxmlformats.org/officeDocument/2006/relationships/slide" Target="slides/slide33.xml"/><Relationship Id="rId18" Type="http://schemas.openxmlformats.org/officeDocument/2006/relationships/slide" Target="slides/slide12.xml"/><Relationship Id="rId42" Type="http://schemas.openxmlformats.org/officeDocument/2006/relationships/slide" Target="slides/slide36.xml"/><Relationship Id="rId21" Type="http://schemas.openxmlformats.org/officeDocument/2006/relationships/slide" Target="slides/slide15.xml"/><Relationship Id="rId47" Type="http://customschemas.google.com/relationships/presentationmetadata" Target="metadata"/><Relationship Id="rId34" Type="http://schemas.openxmlformats.org/officeDocument/2006/relationships/slide" Target="slides/slide28.xml"/><Relationship Id="rId50" Type="http://schemas.openxmlformats.org/officeDocument/2006/relationships/customXml" Target="../customXml/item3.xml"/><Relationship Id="rId7" Type="http://schemas.openxmlformats.org/officeDocument/2006/relationships/slide" Target="slides/slide1.xml"/><Relationship Id="rId2" Type="http://schemas.openxmlformats.org/officeDocument/2006/relationships/viewProps" Target="viewProps.xml"/><Relationship Id="rId29" Type="http://schemas.openxmlformats.org/officeDocument/2006/relationships/slide" Target="slides/slide23.xml"/><Relationship Id="rId16" Type="http://schemas.openxmlformats.org/officeDocument/2006/relationships/slide" Target="slides/slide10.xml"/><Relationship Id="rId40" Type="http://schemas.openxmlformats.org/officeDocument/2006/relationships/slide" Target="slides/slide34.xml"/><Relationship Id="rId24" Type="http://schemas.openxmlformats.org/officeDocument/2006/relationships/slide" Target="slides/slide18.xml"/><Relationship Id="rId45" Type="http://schemas.openxmlformats.org/officeDocument/2006/relationships/slide" Target="slides/slide39.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23" Type="http://schemas.openxmlformats.org/officeDocument/2006/relationships/slide" Target="slides/slide17.xml"/><Relationship Id="rId28" Type="http://schemas.openxmlformats.org/officeDocument/2006/relationships/slide" Target="slides/slide22.xml"/><Relationship Id="rId5" Type="http://schemas.openxmlformats.org/officeDocument/2006/relationships/slideMaster" Target="slideMasters/slideMaster1.xml"/><Relationship Id="rId15" Type="http://schemas.openxmlformats.org/officeDocument/2006/relationships/slide" Target="slides/slide9.xml"/><Relationship Id="rId36" Type="http://schemas.openxmlformats.org/officeDocument/2006/relationships/slide" Target="slides/slide30.xml"/><Relationship Id="rId49" Type="http://schemas.openxmlformats.org/officeDocument/2006/relationships/customXml" Target="../customXml/item2.xml"/><Relationship Id="rId44" Type="http://schemas.openxmlformats.org/officeDocument/2006/relationships/slide" Target="slides/slide38.xml"/><Relationship Id="rId31" Type="http://schemas.openxmlformats.org/officeDocument/2006/relationships/slide" Target="slides/slide25.xml"/><Relationship Id="rId10" Type="http://schemas.openxmlformats.org/officeDocument/2006/relationships/slide" Target="slides/slide4.xml"/><Relationship Id="rId19" Type="http://schemas.openxmlformats.org/officeDocument/2006/relationships/slide" Target="slides/slide13.xml"/><Relationship Id="rId22" Type="http://schemas.openxmlformats.org/officeDocument/2006/relationships/slide" Target="slides/slide16.xml"/><Relationship Id="rId43" Type="http://schemas.openxmlformats.org/officeDocument/2006/relationships/slide" Target="slides/slide37.xml"/><Relationship Id="rId4" Type="http://schemas.openxmlformats.org/officeDocument/2006/relationships/tableStyles" Target="tableStyles.xml"/><Relationship Id="rId9" Type="http://schemas.openxmlformats.org/officeDocument/2006/relationships/slide" Target="slides/slide3.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14" Type="http://schemas.openxmlformats.org/officeDocument/2006/relationships/slide" Target="slides/slide8.xml"/><Relationship Id="rId48" Type="http://schemas.openxmlformats.org/officeDocument/2006/relationships/customXml" Target="../customXml/item1.xml"/><Relationship Id="rId8" Type="http://schemas.openxmlformats.org/officeDocument/2006/relationships/slide" Target="slides/slide2.xml"/><Relationship Id="rId3" Type="http://schemas.openxmlformats.org/officeDocument/2006/relationships/presProps" Target="presProps.xml"/><Relationship Id="rId46" Type="http://schemas.openxmlformats.org/officeDocument/2006/relationships/slide" Target="slides/slide40.xml"/><Relationship Id="rId25" Type="http://schemas.openxmlformats.org/officeDocument/2006/relationships/slide" Target="slides/slide19.xml"/><Relationship Id="rId33" Type="http://schemas.openxmlformats.org/officeDocument/2006/relationships/slide" Target="slides/slide27.xml"/><Relationship Id="rId12" Type="http://schemas.openxmlformats.org/officeDocument/2006/relationships/slide" Target="slides/slide6.xml"/><Relationship Id="rId17" Type="http://schemas.openxmlformats.org/officeDocument/2006/relationships/slide" Target="slides/slide11.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theme" Target="theme/theme1.xml"/><Relationship Id="rId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6761b89c7f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16761b89c7f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6761b89c7f_2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16761b89c7f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6761b89c7f_2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16761b89c7f_2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6761b89c7f_2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6761b89c7f_2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6761b89c7f_2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16761b89c7f_2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6761b89c7f_2_3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16761b89c7f_2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6761b89c7f_2_3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16761b89c7f_2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6761b89c7f_2_3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16761b89c7f_2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6761b89c7f_2_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16761b89c7f_2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6761b89c7f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6761b89c7f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6761b89c7f_1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761b89c7f_2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16761b89c7f_2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6761b89c7f_2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16761b89c7f_2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761b89c7f_2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16761b89c7f_2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6761b89c7f_2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6761b89c7f_2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6761b89c7f_1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6761b89c7f_1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16761b89c7f_1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6761b89c7f_2_2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16761b89c7f_2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6761b89c7f_2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16761b89c7f_2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6761b89c7f_2_3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16761b89c7f_2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6761b89c7f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6761b89c7f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16761b89c7f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6761b89c7f_2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16761b89c7f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6761b89c7f_3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6761b89c7f_3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6761b89c7f_3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6761b89c7f_2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16761b89c7f_2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6761b89c7f_2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16761b89c7f_2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6761b89c7f_2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16761b89c7f_2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6761b89c7f_2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16761b89c7f_2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6761b89c7f_2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16761b89c7f_2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6761b89c7f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16761b89c7f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6761b89c7f_2_3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16761b89c7f_2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_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914400" y="762000"/>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828800" y="25146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A picture containing photo, table, person, monitor&#10;&#10;Description automatically generated" id="18" name="Google Shape;18;p14"/>
          <p:cNvPicPr preferRelativeResize="0"/>
          <p:nvPr/>
        </p:nvPicPr>
        <p:blipFill rotWithShape="1">
          <a:blip r:embed="rId2">
            <a:alphaModFix/>
          </a:blip>
          <a:srcRect b="0" l="0" r="71976" t="90286"/>
          <a:stretch/>
        </p:blipFill>
        <p:spPr>
          <a:xfrm>
            <a:off x="0" y="6373302"/>
            <a:ext cx="2514600" cy="49030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23"/>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54" name="Google Shape;54;p23"/>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55" name="Google Shape;55;p23"/>
          <p:cNvSpPr txBox="1"/>
          <p:nvPr/>
        </p:nvSpPr>
        <p:spPr>
          <a:xfrm>
            <a:off x="11435142" y="6492875"/>
            <a:ext cx="680658"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1400">
                <a:solidFill>
                  <a:schemeClr val="dk1"/>
                </a:solidFill>
                <a:latin typeface="Cambria"/>
                <a:ea typeface="Cambria"/>
                <a:cs typeface="Cambria"/>
                <a:sym typeface="Cambria"/>
              </a:rPr>
              <a:t>‹#›</a:t>
            </a:fld>
            <a:endParaRPr b="1" sz="1400">
              <a:solidFill>
                <a:schemeClr val="dk1"/>
              </a:solidFill>
              <a:latin typeface="Cambria"/>
              <a:ea typeface="Cambria"/>
              <a:cs typeface="Cambria"/>
              <a:sym typeface="Cambr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24"/>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4"/>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9" name="Google Shape;59;p24"/>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0" name="Google Shape;60;p24"/>
          <p:cNvSpPr/>
          <p:nvPr/>
        </p:nvSpPr>
        <p:spPr>
          <a:xfrm>
            <a:off x="0" y="6406010"/>
            <a:ext cx="12192000" cy="452885"/>
          </a:xfrm>
          <a:prstGeom prst="triangle">
            <a:avLst>
              <a:gd fmla="val 85448"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1" name="Google Shape;61;p24"/>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2" name="Google Shape;62;p24"/>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25"/>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5"/>
          <p:cNvSpPr/>
          <p:nvPr>
            <p:ph idx="2" type="pic"/>
          </p:nvPr>
        </p:nvSpPr>
        <p:spPr>
          <a:xfrm>
            <a:off x="2389717" y="612775"/>
            <a:ext cx="7315200" cy="4114800"/>
          </a:xfrm>
          <a:prstGeom prst="rect">
            <a:avLst/>
          </a:prstGeom>
          <a:noFill/>
          <a:ln>
            <a:noFill/>
          </a:ln>
        </p:spPr>
      </p:sp>
      <p:sp>
        <p:nvSpPr>
          <p:cNvPr id="66" name="Google Shape;66;p25"/>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7" name="Google Shape;67;p25"/>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txBox="1"/>
          <p:nvPr>
            <p:ph idx="1" type="body"/>
          </p:nvPr>
        </p:nvSpPr>
        <p:spPr>
          <a:xfrm rot="5400000">
            <a:off x="3556000" y="-2108200"/>
            <a:ext cx="5181600" cy="11684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6"/>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27"/>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7"/>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7"/>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76" name="Google Shape;76;p27"/>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all_Title and Content">
  <p:cSld name="Overall_Title and Content">
    <p:spTree>
      <p:nvGrpSpPr>
        <p:cNvPr id="19" name="Shape 19"/>
        <p:cNvGrpSpPr/>
        <p:nvPr/>
      </p:nvGrpSpPr>
      <p:grpSpPr>
        <a:xfrm>
          <a:off x="0" y="0"/>
          <a:ext cx="0" cy="0"/>
          <a:chOff x="0" y="0"/>
          <a:chExt cx="0" cy="0"/>
        </a:xfrm>
      </p:grpSpPr>
      <p:sp>
        <p:nvSpPr>
          <p:cNvPr id="20" name="Google Shape;20;p15"/>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
          <p:cNvSpPr txBox="1"/>
          <p:nvPr>
            <p:ph idx="1" type="body"/>
          </p:nvPr>
        </p:nvSpPr>
        <p:spPr>
          <a:xfrm>
            <a:off x="304800" y="1143000"/>
            <a:ext cx="11684000" cy="5181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Information Section" type="secHead">
  <p:cSld name="SECTION_HEADER">
    <p:spTree>
      <p:nvGrpSpPr>
        <p:cNvPr id="22" name="Shape 22"/>
        <p:cNvGrpSpPr/>
        <p:nvPr/>
      </p:nvGrpSpPr>
      <p:grpSpPr>
        <a:xfrm>
          <a:off x="0" y="0"/>
          <a:ext cx="0" cy="0"/>
          <a:chOff x="0" y="0"/>
          <a:chExt cx="0" cy="0"/>
        </a:xfrm>
      </p:grpSpPr>
      <p:sp>
        <p:nvSpPr>
          <p:cNvPr id="23" name="Google Shape;23;p16"/>
          <p:cNvSpPr txBox="1"/>
          <p:nvPr>
            <p:ph type="title"/>
          </p:nvPr>
        </p:nvSpPr>
        <p:spPr>
          <a:xfrm>
            <a:off x="963084" y="2837087"/>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6"/>
          <p:cNvSpPr txBox="1"/>
          <p:nvPr>
            <p:ph idx="1" type="body"/>
          </p:nvPr>
        </p:nvSpPr>
        <p:spPr>
          <a:xfrm>
            <a:off x="963084" y="4237261"/>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5" name="Google Shape;25;p16"/>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6" name="Google Shape;26;p16"/>
          <p:cNvSpPr/>
          <p:nvPr/>
        </p:nvSpPr>
        <p:spPr>
          <a:xfrm>
            <a:off x="10134600" y="152400"/>
            <a:ext cx="1981200" cy="22860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Student Must add a professional photo to this cage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ividual_Title and Content" type="obj">
  <p:cSld name="OBJECT">
    <p:spTree>
      <p:nvGrpSpPr>
        <p:cNvPr id="27" name="Shape 27"/>
        <p:cNvGrpSpPr/>
        <p:nvPr/>
      </p:nvGrpSpPr>
      <p:grpSpPr>
        <a:xfrm>
          <a:off x="0" y="0"/>
          <a:ext cx="0" cy="0"/>
          <a:chOff x="0" y="0"/>
          <a:chExt cx="0" cy="0"/>
        </a:xfrm>
      </p:grpSpPr>
      <p:sp>
        <p:nvSpPr>
          <p:cNvPr id="28" name="Google Shape;28;p17"/>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304800" y="1143000"/>
            <a:ext cx="11684000" cy="5181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 name="Google Shape;30;p17"/>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31" name="Google Shape;31;p17"/>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32" name="Shape 32"/>
        <p:cNvGrpSpPr/>
        <p:nvPr/>
      </p:nvGrpSpPr>
      <p:grpSpPr>
        <a:xfrm>
          <a:off x="0" y="0"/>
          <a:ext cx="0" cy="0"/>
          <a:chOff x="0" y="0"/>
          <a:chExt cx="0" cy="0"/>
        </a:xfrm>
      </p:grpSpPr>
      <p:sp>
        <p:nvSpPr>
          <p:cNvPr id="33" name="Google Shape;33;p18"/>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A picture containing photo, table, person, monitor&#10;&#10;Description automatically generated" id="35" name="Google Shape;35;p18"/>
          <p:cNvPicPr preferRelativeResize="0"/>
          <p:nvPr/>
        </p:nvPicPr>
        <p:blipFill rotWithShape="1">
          <a:blip r:embed="rId2">
            <a:alphaModFix/>
          </a:blip>
          <a:srcRect b="0" l="0" r="71976" t="90286"/>
          <a:stretch/>
        </p:blipFill>
        <p:spPr>
          <a:xfrm>
            <a:off x="0" y="6373302"/>
            <a:ext cx="2514600" cy="49030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6" name="Shape 36"/>
        <p:cNvGrpSpPr/>
        <p:nvPr/>
      </p:nvGrpSpPr>
      <p:grpSpPr>
        <a:xfrm>
          <a:off x="0" y="0"/>
          <a:ext cx="0" cy="0"/>
          <a:chOff x="0" y="0"/>
          <a:chExt cx="0" cy="0"/>
        </a:xfrm>
      </p:grpSpPr>
      <p:sp>
        <p:nvSpPr>
          <p:cNvPr id="37" name="Google Shape;37;p19"/>
          <p:cNvSpPr txBox="1"/>
          <p:nvPr>
            <p:ph type="title"/>
          </p:nvPr>
        </p:nvSpPr>
        <p:spPr>
          <a:xfrm>
            <a:off x="963084" y="2837087"/>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9"/>
          <p:cNvSpPr txBox="1"/>
          <p:nvPr>
            <p:ph idx="1" type="body"/>
          </p:nvPr>
        </p:nvSpPr>
        <p:spPr>
          <a:xfrm>
            <a:off x="963084" y="4237261"/>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9" name="Google Shape;39;p19"/>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ITXXXXXXXX</a:t>
            </a:r>
            <a:r>
              <a:rPr lang="en-US" sz="1800">
                <a:solidFill>
                  <a:schemeClr val="dk1"/>
                </a:solidFill>
                <a:latin typeface="Cambria"/>
                <a:ea typeface="Cambria"/>
                <a:cs typeface="Cambria"/>
                <a:sym typeface="Cambria"/>
              </a:rPr>
              <a:t>   |   &lt;</a:t>
            </a:r>
            <a:r>
              <a:rPr b="1" lang="en-US" sz="1800">
                <a:solidFill>
                  <a:schemeClr val="dk1"/>
                </a:solidFill>
                <a:latin typeface="Cambria"/>
                <a:ea typeface="Cambria"/>
                <a:cs typeface="Cambria"/>
                <a:sym typeface="Cambria"/>
              </a:rPr>
              <a:t>&lt;Student Name&gt;&gt;   </a:t>
            </a:r>
            <a:r>
              <a:rPr lang="en-US" sz="1800">
                <a:solidFill>
                  <a:schemeClr val="dk1"/>
                </a:solidFill>
                <a:latin typeface="Cambria"/>
                <a:ea typeface="Cambria"/>
                <a:cs typeface="Cambria"/>
                <a:sym typeface="Cambria"/>
              </a:rPr>
              <a:t>|   </a:t>
            </a:r>
            <a:r>
              <a:rPr b="0" lang="en-US" sz="1800">
                <a:solidFill>
                  <a:schemeClr val="dk1"/>
                </a:solidFill>
                <a:latin typeface="Cambria"/>
                <a:ea typeface="Cambria"/>
                <a:cs typeface="Cambria"/>
                <a:sym typeface="Cambria"/>
              </a:rPr>
              <a:t>&lt;&lt;Project ID&gt;&gt;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20"/>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20"/>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1"/>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1"/>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1"/>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1"/>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1"/>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22"/>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p:nvPr>
            <p:ph idx="1" type="body"/>
          </p:nvPr>
        </p:nvSpPr>
        <p:spPr>
          <a:xfrm>
            <a:off x="304800" y="1143000"/>
            <a:ext cx="11684000" cy="51816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mbria"/>
                <a:ea typeface="Cambria"/>
                <a:cs typeface="Cambria"/>
                <a:sym typeface="Cambria"/>
              </a:defRPr>
            </a:lvl1pPr>
            <a:lvl2pPr indent="-406400" lvl="1" marL="914400" marR="0" rtl="0" algn="l">
              <a:spcBef>
                <a:spcPts val="560"/>
              </a:spcBef>
              <a:spcAft>
                <a:spcPts val="0"/>
              </a:spcAft>
              <a:buClr>
                <a:schemeClr val="dk1"/>
              </a:buClr>
              <a:buSzPts val="2800"/>
              <a:buFont typeface="Noto Sans Symbols"/>
              <a:buChar char="⮚"/>
              <a:defRPr b="0" i="0" sz="2800" u="none" cap="none" strike="noStrike">
                <a:solidFill>
                  <a:schemeClr val="dk1"/>
                </a:solidFill>
                <a:latin typeface="Cambria"/>
                <a:ea typeface="Cambria"/>
                <a:cs typeface="Cambria"/>
                <a:sym typeface="Cambria"/>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55600" lvl="3" marL="18288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Cambria"/>
                <a:ea typeface="Cambria"/>
                <a:cs typeface="Cambria"/>
                <a:sym typeface="Cambria"/>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9pPr>
          </a:lstStyle>
          <a:p/>
        </p:txBody>
      </p:sp>
      <p:sp>
        <p:nvSpPr>
          <p:cNvPr id="12" name="Google Shape;12;p13"/>
          <p:cNvSpPr txBox="1"/>
          <p:nvPr/>
        </p:nvSpPr>
        <p:spPr>
          <a:xfrm>
            <a:off x="11435142" y="6492875"/>
            <a:ext cx="680658"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i="0" lang="en-US" sz="1400" u="none" cap="none" strike="noStrike">
                <a:solidFill>
                  <a:schemeClr val="dk1"/>
                </a:solidFill>
                <a:latin typeface="Cambria"/>
                <a:ea typeface="Cambria"/>
                <a:cs typeface="Cambria"/>
                <a:sym typeface="Cambria"/>
              </a:rPr>
              <a:t>‹#›</a:t>
            </a:fld>
            <a:endParaRPr b="1" i="0" sz="1400" u="none" cap="none" strike="noStrike">
              <a:solidFill>
                <a:schemeClr val="dk1"/>
              </a:solidFill>
              <a:latin typeface="Cambria"/>
              <a:ea typeface="Cambria"/>
              <a:cs typeface="Cambria"/>
              <a:sym typeface="Cambria"/>
            </a:endParaRPr>
          </a:p>
        </p:txBody>
      </p:sp>
      <p:pic>
        <p:nvPicPr>
          <p:cNvPr descr="A picture containing photo, table, person, monitor&#10;&#10;Description automatically generated" id="13" name="Google Shape;13;p13"/>
          <p:cNvPicPr preferRelativeResize="0"/>
          <p:nvPr/>
        </p:nvPicPr>
        <p:blipFill rotWithShape="1">
          <a:blip r:embed="rId1">
            <a:alphaModFix/>
          </a:blip>
          <a:srcRect b="0" l="0" r="71976" t="90286"/>
          <a:stretch/>
        </p:blipFill>
        <p:spPr>
          <a:xfrm>
            <a:off x="0" y="6373302"/>
            <a:ext cx="2514600" cy="490308"/>
          </a:xfrm>
          <a:prstGeom prst="rect">
            <a:avLst/>
          </a:prstGeom>
          <a:noFill/>
          <a:ln>
            <a:noFill/>
          </a:ln>
        </p:spPr>
      </p:pic>
      <p:sp>
        <p:nvSpPr>
          <p:cNvPr id="14" name="Google Shape;14;p13"/>
          <p:cNvSpPr txBox="1"/>
          <p:nvPr/>
        </p:nvSpPr>
        <p:spPr>
          <a:xfrm>
            <a:off x="10287000" y="6536937"/>
            <a:ext cx="10668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dk1"/>
                </a:solidFill>
                <a:latin typeface="Cambria"/>
                <a:ea typeface="Cambria"/>
                <a:cs typeface="Cambria"/>
                <a:sym typeface="Cambria"/>
              </a:rPr>
              <a:t>10/14/2022</a:t>
            </a:r>
            <a:endParaRPr b="1" sz="1200">
              <a:solidFill>
                <a:schemeClr val="dk1"/>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1.jpg"/><Relationship Id="rId5" Type="http://schemas.openxmlformats.org/officeDocument/2006/relationships/image" Target="../media/image19.jpg"/><Relationship Id="rId6" Type="http://schemas.openxmlformats.org/officeDocument/2006/relationships/image" Target="../media/image11.jpg"/><Relationship Id="rId7"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jpg"/><Relationship Id="rId4"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www.webmd.com/heart/anatomy-picture-of-blood#1" TargetMode="External"/><Relationship Id="rId4" Type="http://schemas.openxmlformats.org/officeDocument/2006/relationships/hyperlink" Target="http://www.webmd.com/heart/anatomy-picture-of-blood#1" TargetMode="External"/><Relationship Id="rId5" Type="http://schemas.openxmlformats.org/officeDocument/2006/relationships/hyperlink" Target="https://economynext.com/sri-lanka-chicken-and-eggs-in-crisis-as-soft-peg-hits-feed-9199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
          <p:cNvSpPr txBox="1"/>
          <p:nvPr>
            <p:ph type="ctrTitle"/>
          </p:nvPr>
        </p:nvSpPr>
        <p:spPr>
          <a:xfrm>
            <a:off x="914400" y="762000"/>
            <a:ext cx="103632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t>SMART Poultry Farm in Sri lanka Using IoT</a:t>
            </a:r>
            <a:endParaRPr/>
          </a:p>
        </p:txBody>
      </p:sp>
      <p:sp>
        <p:nvSpPr>
          <p:cNvPr id="82" name="Google Shape;82;p1"/>
          <p:cNvSpPr txBox="1"/>
          <p:nvPr>
            <p:ph idx="1" type="subTitle"/>
          </p:nvPr>
        </p:nvSpPr>
        <p:spPr>
          <a:xfrm>
            <a:off x="1828800" y="2514600"/>
            <a:ext cx="85344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22_23-J 35</a:t>
            </a:r>
            <a:endParaRPr/>
          </a:p>
        </p:txBody>
      </p:sp>
      <p:pic>
        <p:nvPicPr>
          <p:cNvPr id="83" name="Google Shape;83;p1"/>
          <p:cNvPicPr preferRelativeResize="0"/>
          <p:nvPr/>
        </p:nvPicPr>
        <p:blipFill rotWithShape="1">
          <a:blip r:embed="rId3">
            <a:alphaModFix amt="35000"/>
          </a:blip>
          <a:srcRect b="0" l="1729" r="0" t="2037"/>
          <a:stretch/>
        </p:blipFill>
        <p:spPr>
          <a:xfrm>
            <a:off x="0" y="0"/>
            <a:ext cx="12261276" cy="62673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9"/>
          <p:cNvSpPr txBox="1"/>
          <p:nvPr>
            <p:ph type="title"/>
          </p:nvPr>
        </p:nvSpPr>
        <p:spPr>
          <a:xfrm>
            <a:off x="8991600" y="-9625"/>
            <a:ext cx="3378200" cy="72461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Arial"/>
              <a:buNone/>
            </a:pPr>
            <a:r>
              <a:rPr lang="en-US" sz="3600"/>
              <a:t>Methodology</a:t>
            </a:r>
            <a:endParaRPr/>
          </a:p>
        </p:txBody>
      </p:sp>
      <p:sp>
        <p:nvSpPr>
          <p:cNvPr id="186" name="Google Shape;186;p9"/>
          <p:cNvSpPr/>
          <p:nvPr/>
        </p:nvSpPr>
        <p:spPr>
          <a:xfrm>
            <a:off x="2667000" y="650061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IT19960128</a:t>
            </a:r>
            <a:r>
              <a:rPr lang="en-US" sz="1800">
                <a:solidFill>
                  <a:schemeClr val="dk1"/>
                </a:solidFill>
                <a:latin typeface="Cambria"/>
                <a:ea typeface="Cambria"/>
                <a:cs typeface="Cambria"/>
                <a:sym typeface="Cambria"/>
              </a:rPr>
              <a:t>   |   Madushan M.A.C| 22_23-J 35</a:t>
            </a:r>
            <a:endParaRPr b="0" sz="1800">
              <a:solidFill>
                <a:schemeClr val="dk1"/>
              </a:solidFill>
              <a:latin typeface="Cambria"/>
              <a:ea typeface="Cambria"/>
              <a:cs typeface="Cambria"/>
              <a:sym typeface="Cambria"/>
            </a:endParaRPr>
          </a:p>
        </p:txBody>
      </p:sp>
      <p:sp>
        <p:nvSpPr>
          <p:cNvPr id="187" name="Google Shape;187;p9"/>
          <p:cNvSpPr txBox="1"/>
          <p:nvPr/>
        </p:nvSpPr>
        <p:spPr>
          <a:xfrm>
            <a:off x="7010400" y="533400"/>
            <a:ext cx="6250004" cy="724617"/>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System Diagram</a:t>
            </a:r>
            <a:endParaRPr sz="3600">
              <a:solidFill>
                <a:schemeClr val="dk1"/>
              </a:solidFill>
              <a:latin typeface="Arial"/>
              <a:ea typeface="Arial"/>
              <a:cs typeface="Arial"/>
              <a:sym typeface="Arial"/>
            </a:endParaRPr>
          </a:p>
        </p:txBody>
      </p:sp>
      <p:pic>
        <p:nvPicPr>
          <p:cNvPr id="188" name="Google Shape;188;p9"/>
          <p:cNvPicPr preferRelativeResize="0"/>
          <p:nvPr/>
        </p:nvPicPr>
        <p:blipFill rotWithShape="1">
          <a:blip r:embed="rId3">
            <a:alphaModFix/>
          </a:blip>
          <a:srcRect b="-1660" l="2270" r="-2270" t="1660"/>
          <a:stretch/>
        </p:blipFill>
        <p:spPr>
          <a:xfrm>
            <a:off x="894775" y="1258017"/>
            <a:ext cx="11049000" cy="50295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0"/>
          <p:cNvSpPr/>
          <p:nvPr/>
        </p:nvSpPr>
        <p:spPr>
          <a:xfrm>
            <a:off x="2667000" y="650061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IT19960128</a:t>
            </a:r>
            <a:r>
              <a:rPr lang="en-US" sz="1800">
                <a:solidFill>
                  <a:schemeClr val="dk1"/>
                </a:solidFill>
                <a:latin typeface="Cambria"/>
                <a:ea typeface="Cambria"/>
                <a:cs typeface="Cambria"/>
                <a:sym typeface="Cambria"/>
              </a:rPr>
              <a:t>   |   Madushan M.A.C| 22_23-J 35</a:t>
            </a:r>
            <a:endParaRPr b="0" sz="1800">
              <a:solidFill>
                <a:schemeClr val="dk1"/>
              </a:solidFill>
              <a:latin typeface="Cambria"/>
              <a:ea typeface="Cambria"/>
              <a:cs typeface="Cambria"/>
              <a:sym typeface="Cambria"/>
            </a:endParaRPr>
          </a:p>
        </p:txBody>
      </p:sp>
      <p:sp>
        <p:nvSpPr>
          <p:cNvPr id="194" name="Google Shape;194;p10"/>
          <p:cNvSpPr txBox="1"/>
          <p:nvPr/>
        </p:nvSpPr>
        <p:spPr>
          <a:xfrm>
            <a:off x="5641125" y="830882"/>
            <a:ext cx="6249900" cy="724500"/>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ctr">
              <a:spcBef>
                <a:spcPts val="0"/>
              </a:spcBef>
              <a:spcAft>
                <a:spcPts val="0"/>
              </a:spcAft>
              <a:buClr>
                <a:schemeClr val="dk1"/>
              </a:buClr>
              <a:buSzPct val="100000"/>
              <a:buFont typeface="Arial"/>
              <a:buNone/>
            </a:pPr>
            <a:r>
              <a:rPr lang="en-US" sz="3600">
                <a:solidFill>
                  <a:schemeClr val="dk1"/>
                </a:solidFill>
                <a:latin typeface="Arial"/>
                <a:ea typeface="Arial"/>
                <a:cs typeface="Arial"/>
                <a:sym typeface="Arial"/>
              </a:rPr>
              <a:t>Technologies, Techniques,Algorithems</a:t>
            </a:r>
            <a:endParaRPr sz="3600">
              <a:solidFill>
                <a:schemeClr val="dk1"/>
              </a:solidFill>
              <a:latin typeface="Arial"/>
              <a:ea typeface="Arial"/>
              <a:cs typeface="Arial"/>
              <a:sym typeface="Arial"/>
            </a:endParaRPr>
          </a:p>
        </p:txBody>
      </p:sp>
      <p:sp>
        <p:nvSpPr>
          <p:cNvPr id="195" name="Google Shape;195;p10"/>
          <p:cNvSpPr/>
          <p:nvPr/>
        </p:nvSpPr>
        <p:spPr>
          <a:xfrm>
            <a:off x="528355" y="1828799"/>
            <a:ext cx="3203763" cy="4249898"/>
          </a:xfrm>
          <a:prstGeom prst="roundRect">
            <a:avLst>
              <a:gd fmla="val 16667" name="adj"/>
            </a:avLst>
          </a:prstGeom>
          <a:solidFill>
            <a:srgbClr val="073763"/>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Python</a:t>
            </a:r>
            <a:endParaRPr/>
          </a:p>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Tensor Flow</a:t>
            </a:r>
            <a:endParaRPr/>
          </a:p>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Node server</a:t>
            </a:r>
            <a:endParaRPr/>
          </a:p>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openCV</a:t>
            </a:r>
            <a:endParaRPr/>
          </a:p>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Keras</a:t>
            </a:r>
            <a:endParaRPr/>
          </a:p>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YOLO</a:t>
            </a:r>
            <a:endParaRPr/>
          </a:p>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Scikit- image</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Flutter</a:t>
            </a:r>
            <a:endParaRPr/>
          </a:p>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196" name="Google Shape;196;p10"/>
          <p:cNvSpPr/>
          <p:nvPr/>
        </p:nvSpPr>
        <p:spPr>
          <a:xfrm>
            <a:off x="8381998" y="1828799"/>
            <a:ext cx="3203763" cy="3733801"/>
          </a:xfrm>
          <a:prstGeom prst="roundRect">
            <a:avLst>
              <a:gd fmla="val 16667" name="adj"/>
            </a:avLst>
          </a:prstGeom>
          <a:solidFill>
            <a:srgbClr val="073763"/>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lt1"/>
              </a:buClr>
              <a:buSzPts val="1800"/>
              <a:buFont typeface="Arial"/>
              <a:buChar char="•"/>
            </a:pPr>
            <a:r>
              <a:rPr lang="en-US" sz="1800">
                <a:solidFill>
                  <a:schemeClr val="lt1"/>
                </a:solidFill>
                <a:latin typeface="Cambria"/>
                <a:ea typeface="Cambria"/>
                <a:cs typeface="Cambria"/>
                <a:sym typeface="Cambria"/>
              </a:rPr>
              <a:t>Template Matching.</a:t>
            </a:r>
            <a:endParaRPr/>
          </a:p>
          <a:p>
            <a:pPr indent="-285750" lvl="0" marL="285750" marR="0" rtl="0" algn="ctr">
              <a:spcBef>
                <a:spcPts val="0"/>
              </a:spcBef>
              <a:spcAft>
                <a:spcPts val="0"/>
              </a:spcAft>
              <a:buClr>
                <a:schemeClr val="lt1"/>
              </a:buClr>
              <a:buSzPts val="1800"/>
              <a:buFont typeface="Arial"/>
              <a:buChar char="•"/>
            </a:pPr>
            <a:r>
              <a:rPr lang="en-US" sz="1800">
                <a:solidFill>
                  <a:schemeClr val="lt1"/>
                </a:solidFill>
                <a:latin typeface="Cambria"/>
                <a:ea typeface="Cambria"/>
                <a:cs typeface="Cambria"/>
                <a:sym typeface="Cambria"/>
              </a:rPr>
              <a:t>Image Generation Technique (GAN)</a:t>
            </a:r>
            <a:endParaRPr/>
          </a:p>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197" name="Google Shape;197;p10"/>
          <p:cNvSpPr/>
          <p:nvPr/>
        </p:nvSpPr>
        <p:spPr>
          <a:xfrm>
            <a:off x="4207210" y="1851948"/>
            <a:ext cx="3699064" cy="4144397"/>
          </a:xfrm>
          <a:prstGeom prst="roundRect">
            <a:avLst>
              <a:gd fmla="val 16667" name="adj"/>
            </a:avLst>
          </a:prstGeom>
          <a:solidFill>
            <a:srgbClr val="546321"/>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rgbClr val="0C0C0C"/>
              </a:buClr>
              <a:buSzPts val="1800"/>
              <a:buFont typeface="Arial"/>
              <a:buChar char="•"/>
            </a:pPr>
            <a:r>
              <a:rPr lang="en-US" sz="1800">
                <a:solidFill>
                  <a:srgbClr val="0C0C0C"/>
                </a:solidFill>
                <a:latin typeface="Cambria"/>
                <a:ea typeface="Cambria"/>
                <a:cs typeface="Cambria"/>
                <a:sym typeface="Cambria"/>
              </a:rPr>
              <a:t>CNN</a:t>
            </a:r>
            <a:endParaRPr/>
          </a:p>
          <a:p>
            <a:pPr indent="-285750" lvl="0" marL="285750" marR="0" rtl="0" algn="ctr">
              <a:spcBef>
                <a:spcPts val="0"/>
              </a:spcBef>
              <a:spcAft>
                <a:spcPts val="0"/>
              </a:spcAft>
              <a:buClr>
                <a:srgbClr val="0C0C0C"/>
              </a:buClr>
              <a:buSzPts val="1800"/>
              <a:buFont typeface="Arial"/>
              <a:buChar char="•"/>
            </a:pPr>
            <a:r>
              <a:rPr lang="en-US" sz="1800">
                <a:solidFill>
                  <a:srgbClr val="0C0C0C"/>
                </a:solidFill>
                <a:latin typeface="Cambria"/>
                <a:ea typeface="Cambria"/>
                <a:cs typeface="Cambria"/>
                <a:sym typeface="Cambria"/>
              </a:rPr>
              <a:t>Morphological Image Processing</a:t>
            </a:r>
            <a:endParaRPr/>
          </a:p>
          <a:p>
            <a:pPr indent="-285750" lvl="0" marL="285750" marR="0" rtl="0" algn="ctr">
              <a:spcBef>
                <a:spcPts val="0"/>
              </a:spcBef>
              <a:spcAft>
                <a:spcPts val="0"/>
              </a:spcAft>
              <a:buClr>
                <a:srgbClr val="0C0C0C"/>
              </a:buClr>
              <a:buSzPts val="1800"/>
              <a:buFont typeface="Arial"/>
              <a:buChar char="•"/>
            </a:pPr>
            <a:r>
              <a:rPr lang="en-US" sz="1800">
                <a:solidFill>
                  <a:srgbClr val="0C0C0C"/>
                </a:solidFill>
                <a:latin typeface="Cambria"/>
                <a:ea typeface="Cambria"/>
                <a:cs typeface="Cambria"/>
                <a:sym typeface="Cambria"/>
              </a:rPr>
              <a:t>Gaussian Image Processing(will use best one)</a:t>
            </a:r>
            <a:endParaRPr sz="1800">
              <a:solidFill>
                <a:srgbClr val="0C0C0C"/>
              </a:solidFill>
              <a:latin typeface="Cambria"/>
              <a:ea typeface="Cambria"/>
              <a:cs typeface="Cambria"/>
              <a:sym typeface="Cambria"/>
            </a:endParaRPr>
          </a:p>
          <a:p>
            <a:pPr indent="-171450" lvl="0" marL="285750" marR="0" rtl="0" algn="ctr">
              <a:spcBef>
                <a:spcPts val="0"/>
              </a:spcBef>
              <a:spcAft>
                <a:spcPts val="0"/>
              </a:spcAft>
              <a:buClr>
                <a:schemeClr val="dk1"/>
              </a:buClr>
              <a:buSzPts val="1800"/>
              <a:buFont typeface="Arial"/>
              <a:buNone/>
            </a:pPr>
            <a:r>
              <a:t/>
            </a:r>
            <a:endParaRPr sz="1800">
              <a:solidFill>
                <a:schemeClr val="lt1"/>
              </a:solidFill>
              <a:latin typeface="Cambria"/>
              <a:ea typeface="Cambria"/>
              <a:cs typeface="Cambria"/>
              <a:sym typeface="Cambria"/>
            </a:endParaRPr>
          </a:p>
        </p:txBody>
      </p:sp>
      <p:sp>
        <p:nvSpPr>
          <p:cNvPr id="198" name="Google Shape;198;p10"/>
          <p:cNvSpPr txBox="1"/>
          <p:nvPr/>
        </p:nvSpPr>
        <p:spPr>
          <a:xfrm>
            <a:off x="5383614" y="1981200"/>
            <a:ext cx="12843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Algorithms</a:t>
            </a:r>
            <a:endParaRPr sz="1800">
              <a:solidFill>
                <a:schemeClr val="lt1"/>
              </a:solidFill>
              <a:latin typeface="Cambria"/>
              <a:ea typeface="Cambria"/>
              <a:cs typeface="Cambria"/>
              <a:sym typeface="Cambria"/>
            </a:endParaRPr>
          </a:p>
        </p:txBody>
      </p:sp>
      <p:sp>
        <p:nvSpPr>
          <p:cNvPr id="199" name="Google Shape;199;p10"/>
          <p:cNvSpPr txBox="1"/>
          <p:nvPr/>
        </p:nvSpPr>
        <p:spPr>
          <a:xfrm>
            <a:off x="1413309" y="1981200"/>
            <a:ext cx="1517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Technologies </a:t>
            </a:r>
            <a:endParaRPr sz="1800">
              <a:solidFill>
                <a:schemeClr val="lt1"/>
              </a:solidFill>
              <a:latin typeface="Cambria"/>
              <a:ea typeface="Cambria"/>
              <a:cs typeface="Cambria"/>
              <a:sym typeface="Cambria"/>
            </a:endParaRPr>
          </a:p>
        </p:txBody>
      </p:sp>
      <p:sp>
        <p:nvSpPr>
          <p:cNvPr id="200" name="Google Shape;200;p10"/>
          <p:cNvSpPr txBox="1"/>
          <p:nvPr/>
        </p:nvSpPr>
        <p:spPr>
          <a:xfrm>
            <a:off x="9333446" y="2028049"/>
            <a:ext cx="13008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Techniques</a:t>
            </a:r>
            <a:endParaRPr sz="1800">
              <a:solidFill>
                <a:schemeClr val="lt1"/>
              </a:solidFill>
              <a:latin typeface="Cambria"/>
              <a:ea typeface="Cambria"/>
              <a:cs typeface="Cambria"/>
              <a:sym typeface="Cambria"/>
            </a:endParaRPr>
          </a:p>
        </p:txBody>
      </p:sp>
      <p:sp>
        <p:nvSpPr>
          <p:cNvPr id="201" name="Google Shape;201;p10"/>
          <p:cNvSpPr txBox="1"/>
          <p:nvPr>
            <p:ph type="title"/>
          </p:nvPr>
        </p:nvSpPr>
        <p:spPr>
          <a:xfrm>
            <a:off x="8743002" y="3"/>
            <a:ext cx="3378300" cy="724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Arial"/>
              <a:buNone/>
            </a:pPr>
            <a:r>
              <a:rPr lang="en-US" sz="3600"/>
              <a:t>Methodology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1"/>
          <p:cNvSpPr txBox="1"/>
          <p:nvPr>
            <p:ph type="title"/>
          </p:nvPr>
        </p:nvSpPr>
        <p:spPr>
          <a:xfrm>
            <a:off x="125542" y="491675"/>
            <a:ext cx="11684100" cy="7923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sz="3600"/>
              <a:t>System , Personal and software specification requirements </a:t>
            </a:r>
            <a:endParaRPr sz="3600"/>
          </a:p>
        </p:txBody>
      </p:sp>
      <p:sp>
        <p:nvSpPr>
          <p:cNvPr id="207" name="Google Shape;207;p11"/>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IT19960128</a:t>
            </a:r>
            <a:r>
              <a:rPr lang="en-US" sz="1800">
                <a:solidFill>
                  <a:schemeClr val="dk1"/>
                </a:solidFill>
                <a:latin typeface="Cambria"/>
                <a:ea typeface="Cambria"/>
                <a:cs typeface="Cambria"/>
                <a:sym typeface="Cambria"/>
              </a:rPr>
              <a:t>  |   Madushan M.A.C|  22_23-J 35</a:t>
            </a:r>
            <a:endParaRPr sz="1800">
              <a:solidFill>
                <a:schemeClr val="dk1"/>
              </a:solidFill>
              <a:latin typeface="Cambria"/>
              <a:ea typeface="Cambria"/>
              <a:cs typeface="Cambria"/>
              <a:sym typeface="Cambria"/>
            </a:endParaRPr>
          </a:p>
        </p:txBody>
      </p:sp>
      <p:sp>
        <p:nvSpPr>
          <p:cNvPr id="208" name="Google Shape;208;p11"/>
          <p:cNvSpPr txBox="1"/>
          <p:nvPr/>
        </p:nvSpPr>
        <p:spPr>
          <a:xfrm>
            <a:off x="9067800" y="0"/>
            <a:ext cx="3378200" cy="724617"/>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Methodology</a:t>
            </a:r>
            <a:endParaRPr sz="3600">
              <a:solidFill>
                <a:schemeClr val="dk1"/>
              </a:solidFill>
              <a:latin typeface="Arial"/>
              <a:ea typeface="Arial"/>
              <a:cs typeface="Arial"/>
              <a:sym typeface="Arial"/>
            </a:endParaRPr>
          </a:p>
        </p:txBody>
      </p:sp>
      <p:sp>
        <p:nvSpPr>
          <p:cNvPr id="209" name="Google Shape;209;p11"/>
          <p:cNvSpPr/>
          <p:nvPr/>
        </p:nvSpPr>
        <p:spPr>
          <a:xfrm>
            <a:off x="685800" y="1365014"/>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Software Requirements </a:t>
            </a:r>
            <a:endParaRPr sz="1800">
              <a:solidFill>
                <a:schemeClr val="lt1"/>
              </a:solidFill>
              <a:latin typeface="Cambria"/>
              <a:ea typeface="Cambria"/>
              <a:cs typeface="Cambria"/>
              <a:sym typeface="Cambria"/>
            </a:endParaRPr>
          </a:p>
        </p:txBody>
      </p:sp>
      <p:sp>
        <p:nvSpPr>
          <p:cNvPr id="210" name="Google Shape;210;p11"/>
          <p:cNvSpPr/>
          <p:nvPr/>
        </p:nvSpPr>
        <p:spPr>
          <a:xfrm>
            <a:off x="6437697" y="1365014"/>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Personal Requirements</a:t>
            </a:r>
            <a:endParaRPr sz="1800">
              <a:solidFill>
                <a:schemeClr val="lt1"/>
              </a:solidFill>
              <a:latin typeface="Cambria"/>
              <a:ea typeface="Cambria"/>
              <a:cs typeface="Cambria"/>
              <a:sym typeface="Cambria"/>
            </a:endParaRPr>
          </a:p>
        </p:txBody>
      </p:sp>
      <p:sp>
        <p:nvSpPr>
          <p:cNvPr id="211" name="Google Shape;211;p11"/>
          <p:cNvSpPr/>
          <p:nvPr/>
        </p:nvSpPr>
        <p:spPr>
          <a:xfrm>
            <a:off x="685800" y="4099806"/>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Functional Requirements </a:t>
            </a:r>
            <a:endParaRPr sz="1800">
              <a:solidFill>
                <a:schemeClr val="lt1"/>
              </a:solidFill>
              <a:latin typeface="Cambria"/>
              <a:ea typeface="Cambria"/>
              <a:cs typeface="Cambria"/>
              <a:sym typeface="Cambria"/>
            </a:endParaRPr>
          </a:p>
        </p:txBody>
      </p:sp>
      <p:sp>
        <p:nvSpPr>
          <p:cNvPr id="212" name="Google Shape;212;p11"/>
          <p:cNvSpPr/>
          <p:nvPr/>
        </p:nvSpPr>
        <p:spPr>
          <a:xfrm>
            <a:off x="6437697" y="4099806"/>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Non-Functional </a:t>
            </a:r>
            <a:endParaRPr sz="1800">
              <a:solidFill>
                <a:schemeClr val="lt1"/>
              </a:solidFill>
              <a:latin typeface="Cambria"/>
              <a:ea typeface="Cambria"/>
              <a:cs typeface="Cambria"/>
              <a:sym typeface="Cambria"/>
            </a:endParaRPr>
          </a:p>
        </p:txBody>
      </p:sp>
      <p:sp>
        <p:nvSpPr>
          <p:cNvPr id="213" name="Google Shape;213;p11"/>
          <p:cNvSpPr/>
          <p:nvPr/>
        </p:nvSpPr>
        <p:spPr>
          <a:xfrm>
            <a:off x="685800" y="2057400"/>
            <a:ext cx="5257800" cy="18288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00"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Python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Tensor Flow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Node Server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Jupyter Notebook</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Yolo</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MongoDB</a:t>
            </a:r>
            <a:endParaRPr/>
          </a:p>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214" name="Google Shape;214;p11"/>
          <p:cNvSpPr/>
          <p:nvPr/>
        </p:nvSpPr>
        <p:spPr>
          <a:xfrm>
            <a:off x="6439301" y="2057400"/>
            <a:ext cx="5257800" cy="18288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00"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Devices should be install to the real farm </a:t>
            </a:r>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 </a:t>
            </a:r>
            <a:endParaRPr sz="1800">
              <a:solidFill>
                <a:schemeClr val="dk1"/>
              </a:solidFill>
              <a:latin typeface="Cambria"/>
              <a:ea typeface="Cambria"/>
              <a:cs typeface="Cambria"/>
              <a:sym typeface="Cambria"/>
            </a:endParaRPr>
          </a:p>
        </p:txBody>
      </p:sp>
      <p:sp>
        <p:nvSpPr>
          <p:cNvPr id="215" name="Google Shape;215;p11"/>
          <p:cNvSpPr/>
          <p:nvPr/>
        </p:nvSpPr>
        <p:spPr>
          <a:xfrm>
            <a:off x="685800" y="4724400"/>
            <a:ext cx="5257800" cy="16764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00"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System should be convert images in to machine understands</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System should be able to identify unauthorized objects </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System should be able to notify </a:t>
            </a:r>
            <a:endParaRPr/>
          </a:p>
          <a:p>
            <a:pPr indent="-171450" lvl="0" marL="285750" marR="0" rtl="0" algn="ctr">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p:txBody>
      </p:sp>
      <p:sp>
        <p:nvSpPr>
          <p:cNvPr id="216" name="Google Shape;216;p11"/>
          <p:cNvSpPr/>
          <p:nvPr/>
        </p:nvSpPr>
        <p:spPr>
          <a:xfrm>
            <a:off x="6443312" y="4724400"/>
            <a:ext cx="5257800" cy="16764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00"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Mobile application should be unique for this farm</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It should be user friendly</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Should be high accuracy</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Result have to work within minimum time</a:t>
            </a:r>
            <a:endParaRPr sz="1800">
              <a:solidFill>
                <a:schemeClr val="dk1"/>
              </a:solidFill>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2"/>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IT19960128</a:t>
            </a:r>
            <a:r>
              <a:rPr lang="en-US" sz="1800">
                <a:solidFill>
                  <a:schemeClr val="dk1"/>
                </a:solidFill>
                <a:latin typeface="Cambria"/>
                <a:ea typeface="Cambria"/>
                <a:cs typeface="Cambria"/>
                <a:sym typeface="Cambria"/>
              </a:rPr>
              <a:t>  |   Madushan M.A.C|  22_23-J 35</a:t>
            </a:r>
            <a:endParaRPr sz="1800">
              <a:solidFill>
                <a:schemeClr val="dk1"/>
              </a:solidFill>
              <a:latin typeface="Cambria"/>
              <a:ea typeface="Cambria"/>
              <a:cs typeface="Cambria"/>
              <a:sym typeface="Cambria"/>
            </a:endParaRPr>
          </a:p>
        </p:txBody>
      </p:sp>
      <p:sp>
        <p:nvSpPr>
          <p:cNvPr id="222" name="Google Shape;222;p12"/>
          <p:cNvSpPr txBox="1"/>
          <p:nvPr>
            <p:ph type="title"/>
          </p:nvPr>
        </p:nvSpPr>
        <p:spPr>
          <a:xfrm>
            <a:off x="0" y="-76200"/>
            <a:ext cx="3048000" cy="136207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t>References</a:t>
            </a:r>
            <a:endParaRPr/>
          </a:p>
        </p:txBody>
      </p:sp>
      <p:sp>
        <p:nvSpPr>
          <p:cNvPr id="223" name="Google Shape;223;p12"/>
          <p:cNvSpPr/>
          <p:nvPr/>
        </p:nvSpPr>
        <p:spPr>
          <a:xfrm>
            <a:off x="381000" y="1447800"/>
            <a:ext cx="11582400" cy="4062651"/>
          </a:xfrm>
          <a:prstGeom prst="rect">
            <a:avLst/>
          </a:prstGeom>
          <a:noFill/>
          <a:ln>
            <a:noFill/>
          </a:ln>
        </p:spPr>
        <p:txBody>
          <a:bodyPr anchorCtr="0" anchor="ctr" bIns="45700" lIns="91425" spcFirstLastPara="1" rIns="91425" wrap="square" tIns="45700">
            <a:spAutoFit/>
          </a:bodyPr>
          <a:lstStyle/>
          <a:p>
            <a:pPr indent="0" lvl="0" marL="0" marR="0" rtl="0" algn="l">
              <a:lnSpc>
                <a:spcPct val="25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[1]Anon., n.d. </a:t>
            </a:r>
            <a:r>
              <a:rPr b="0" i="1" lang="en-US" sz="1200" u="none" cap="none" strike="noStrike">
                <a:solidFill>
                  <a:srgbClr val="000000"/>
                </a:solidFill>
                <a:latin typeface="Arial"/>
                <a:ea typeface="Arial"/>
                <a:cs typeface="Arial"/>
                <a:sym typeface="Arial"/>
              </a:rPr>
              <a:t>Neural networks based computer vison systems, </a:t>
            </a:r>
            <a:r>
              <a:rPr b="0" i="0" lang="en-US" sz="1200" u="none" cap="none" strike="noStrike">
                <a:solidFill>
                  <a:srgbClr val="000000"/>
                </a:solidFill>
                <a:latin typeface="Arial"/>
                <a:ea typeface="Arial"/>
                <a:cs typeface="Arial"/>
                <a:sym typeface="Arial"/>
              </a:rPr>
              <a:t>2021: Department of Agricultural and Biological Engineering, Mississippi State University, Starkville,.</a:t>
            </a:r>
            <a:endParaRPr b="0" i="0" sz="800" u="none" cap="none" strike="noStrike">
              <a:solidFill>
                <a:schemeClr val="dk1"/>
              </a:solidFill>
              <a:latin typeface="Arial"/>
              <a:ea typeface="Arial"/>
              <a:cs typeface="Arial"/>
              <a:sym typeface="Arial"/>
            </a:endParaRPr>
          </a:p>
          <a:p>
            <a:pPr indent="0" lvl="0" marL="0" marR="0" rtl="0" algn="l">
              <a:lnSpc>
                <a:spcPct val="25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[2]college, S. k. a. a. s., 2015. </a:t>
            </a:r>
            <a:r>
              <a:rPr b="0" i="1" lang="en-US" sz="1200" u="none" cap="none" strike="noStrike">
                <a:solidFill>
                  <a:srgbClr val="000000"/>
                </a:solidFill>
                <a:latin typeface="Arial"/>
                <a:ea typeface="Arial"/>
                <a:cs typeface="Arial"/>
                <a:sym typeface="Arial"/>
              </a:rPr>
              <a:t>Object tracking using image processing, </a:t>
            </a:r>
            <a:r>
              <a:rPr b="0" i="0" lang="en-US" sz="1200" u="none" cap="none" strike="noStrike">
                <a:solidFill>
                  <a:srgbClr val="000000"/>
                </a:solidFill>
                <a:latin typeface="Arial"/>
                <a:ea typeface="Arial"/>
                <a:cs typeface="Arial"/>
                <a:sym typeface="Arial"/>
              </a:rPr>
              <a:t>Coimbatore: Department of BCA and Software System.</a:t>
            </a:r>
            <a:endParaRPr b="0" i="0" sz="800" u="none" cap="none" strike="noStrike">
              <a:solidFill>
                <a:schemeClr val="dk1"/>
              </a:solidFill>
              <a:latin typeface="Arial"/>
              <a:ea typeface="Arial"/>
              <a:cs typeface="Arial"/>
              <a:sym typeface="Arial"/>
            </a:endParaRPr>
          </a:p>
          <a:p>
            <a:pPr indent="0" lvl="0" marL="0" marR="0" rtl="0" algn="l">
              <a:lnSpc>
                <a:spcPct val="25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[3]health, D. o. a. p. a., Auguest 2021. Poultry Sectir Analysis. 20(Dr. (Miss) D. L. N. Kumudinie (Veterinary Surgeon/Livestock Economics)), p. 20.</a:t>
            </a:r>
            <a:endParaRPr b="0" i="0" sz="800" u="none" cap="none" strike="noStrike">
              <a:solidFill>
                <a:schemeClr val="dk1"/>
              </a:solidFill>
              <a:latin typeface="Arial"/>
              <a:ea typeface="Arial"/>
              <a:cs typeface="Arial"/>
              <a:sym typeface="Arial"/>
            </a:endParaRPr>
          </a:p>
          <a:p>
            <a:pPr indent="0" lvl="0" marL="0" marR="0" rtl="0" algn="l">
              <a:lnSpc>
                <a:spcPct val="25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[4]James A. Estes, U. o. C. S. C., 2017. </a:t>
            </a:r>
            <a:r>
              <a:rPr b="0" i="1" lang="en-US" sz="1200" u="none" cap="none" strike="noStrike">
                <a:solidFill>
                  <a:srgbClr val="000000"/>
                </a:solidFill>
                <a:latin typeface="Arial"/>
                <a:ea typeface="Arial"/>
                <a:cs typeface="Arial"/>
                <a:sym typeface="Arial"/>
              </a:rPr>
              <a:t>Automatically identifying, counting, and describing, </a:t>
            </a:r>
            <a:r>
              <a:rPr b="0" i="0" lang="en-US" sz="1200" u="none" cap="none" strike="noStrike">
                <a:solidFill>
                  <a:srgbClr val="000000"/>
                </a:solidFill>
                <a:latin typeface="Arial"/>
                <a:ea typeface="Arial"/>
                <a:cs typeface="Arial"/>
                <a:sym typeface="Arial"/>
              </a:rPr>
              <a:t>uber AI Labs, San Francisco: Department of Computer Science, University of Wyoming.</a:t>
            </a:r>
            <a:endParaRPr b="0" i="0" sz="800" u="none" cap="none" strike="noStrike">
              <a:solidFill>
                <a:schemeClr val="dk1"/>
              </a:solidFill>
              <a:latin typeface="Arial"/>
              <a:ea typeface="Arial"/>
              <a:cs typeface="Arial"/>
              <a:sym typeface="Arial"/>
            </a:endParaRPr>
          </a:p>
          <a:p>
            <a:pPr indent="0" lvl="0" marL="0" marR="0" rtl="0" algn="l">
              <a:lnSpc>
                <a:spcPct val="25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[5]R Mohan, M. V. A., 2016. </a:t>
            </a:r>
            <a:r>
              <a:rPr b="0" i="1" lang="en-US" sz="1200" u="none" cap="none" strike="noStrike">
                <a:solidFill>
                  <a:srgbClr val="000000"/>
                </a:solidFill>
                <a:latin typeface="Arial"/>
                <a:ea typeface="Arial"/>
                <a:cs typeface="Arial"/>
                <a:sym typeface="Arial"/>
              </a:rPr>
              <a:t>Object Detection and Tracking System, </a:t>
            </a:r>
            <a:r>
              <a:rPr b="0" i="0" lang="en-US" sz="1200" u="none" cap="none" strike="noStrike">
                <a:solidFill>
                  <a:srgbClr val="000000"/>
                </a:solidFill>
                <a:latin typeface="Arial"/>
                <a:ea typeface="Arial"/>
                <a:cs typeface="Arial"/>
                <a:sym typeface="Arial"/>
              </a:rPr>
              <a:t>India: International Journal of Engineering Research &amp; Technology.</a:t>
            </a:r>
            <a:endParaRPr b="0" i="0" sz="800" u="none" cap="none" strike="noStrike">
              <a:solidFill>
                <a:schemeClr val="dk1"/>
              </a:solidFill>
              <a:latin typeface="Arial"/>
              <a:ea typeface="Arial"/>
              <a:cs typeface="Arial"/>
              <a:sym typeface="Arial"/>
            </a:endParaRPr>
          </a:p>
          <a:p>
            <a:pPr indent="0" lvl="0" marL="0" marR="0" rtl="0" algn="l">
              <a:lnSpc>
                <a:spcPct val="25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[6]Shevchenkoa, O., 2019. </a:t>
            </a:r>
            <a:r>
              <a:rPr b="0" i="1" lang="en-US" sz="1200" u="none" cap="none" strike="noStrike">
                <a:solidFill>
                  <a:srgbClr val="000000"/>
                </a:solidFill>
                <a:latin typeface="Arial"/>
                <a:ea typeface="Arial"/>
                <a:cs typeface="Arial"/>
                <a:sym typeface="Arial"/>
              </a:rPr>
              <a:t>Methods of the Objects Identification and Recognition Research , </a:t>
            </a:r>
            <a:r>
              <a:rPr b="0" i="0" lang="en-US" sz="1200" u="none" cap="none" strike="noStrike">
                <a:solidFill>
                  <a:srgbClr val="000000"/>
                </a:solidFill>
                <a:latin typeface="Arial"/>
                <a:ea typeface="Arial"/>
                <a:cs typeface="Arial"/>
                <a:sym typeface="Arial"/>
              </a:rPr>
              <a:t>, Ukraine: State University of Telecommunications.</a:t>
            </a:r>
            <a:endParaRPr b="0" i="0" sz="800" u="none" cap="none" strike="noStrike">
              <a:solidFill>
                <a:schemeClr val="dk1"/>
              </a:solidFill>
              <a:latin typeface="Arial"/>
              <a:ea typeface="Arial"/>
              <a:cs typeface="Arial"/>
              <a:sym typeface="Arial"/>
            </a:endParaRPr>
          </a:p>
          <a:p>
            <a:pPr indent="0" lvl="0" marL="0" marR="0" rtl="0" algn="l">
              <a:lnSpc>
                <a:spcPct val="25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[7]veerawali, s., 2019. </a:t>
            </a:r>
            <a:r>
              <a:rPr b="0" i="1" lang="en-US" sz="1200" u="none" cap="none" strike="noStrike">
                <a:solidFill>
                  <a:srgbClr val="000000"/>
                </a:solidFill>
                <a:latin typeface="Arial"/>
                <a:ea typeface="Arial"/>
                <a:cs typeface="Arial"/>
                <a:sym typeface="Arial"/>
              </a:rPr>
              <a:t>Object detection and Identification , </a:t>
            </a:r>
            <a:r>
              <a:rPr b="0" i="0" lang="en-US" sz="1200" u="none" cap="none" strike="noStrike">
                <a:solidFill>
                  <a:srgbClr val="000000"/>
                </a:solidFill>
                <a:latin typeface="Arial"/>
                <a:ea typeface="Arial"/>
                <a:cs typeface="Arial"/>
                <a:sym typeface="Arial"/>
              </a:rPr>
              <a:t>india: university of Georgia.</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6761b89c7f_2_6"/>
          <p:cNvSpPr txBox="1"/>
          <p:nvPr>
            <p:ph type="title"/>
          </p:nvPr>
        </p:nvSpPr>
        <p:spPr>
          <a:xfrm>
            <a:off x="963084" y="2837087"/>
            <a:ext cx="10363200" cy="136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lang="en-US"/>
              <a:t>        IT19958248 |  B.M.W.S.Wijesekara</a:t>
            </a:r>
            <a:endParaRPr/>
          </a:p>
        </p:txBody>
      </p:sp>
      <p:sp>
        <p:nvSpPr>
          <p:cNvPr id="229" name="Google Shape;229;g16761b89c7f_2_6"/>
          <p:cNvSpPr txBox="1"/>
          <p:nvPr>
            <p:ph idx="1" type="body"/>
          </p:nvPr>
        </p:nvSpPr>
        <p:spPr>
          <a:xfrm>
            <a:off x="963084" y="5105400"/>
            <a:ext cx="10363200" cy="6321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rPr lang="en-US"/>
              <a:t>Specialization : Information Technology</a:t>
            </a:r>
            <a:endParaRPr/>
          </a:p>
        </p:txBody>
      </p:sp>
      <p:sp>
        <p:nvSpPr>
          <p:cNvPr id="230" name="Google Shape;230;g16761b89c7f_2_6"/>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IT19958248</a:t>
            </a:r>
            <a:r>
              <a:rPr lang="en-US" sz="1800">
                <a:solidFill>
                  <a:schemeClr val="dk1"/>
                </a:solidFill>
                <a:latin typeface="Cambria"/>
                <a:ea typeface="Cambria"/>
                <a:cs typeface="Cambria"/>
                <a:sym typeface="Cambria"/>
              </a:rPr>
              <a:t>  |   B.M.W.S.Wijesekara|   22_23-J 35</a:t>
            </a:r>
            <a:endParaRPr b="0" sz="1800">
              <a:solidFill>
                <a:schemeClr val="dk1"/>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6761b89c7f_2_6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IT19958248</a:t>
            </a:r>
            <a:r>
              <a:rPr lang="en-US" sz="1800">
                <a:solidFill>
                  <a:schemeClr val="dk1"/>
                </a:solidFill>
                <a:latin typeface="Cambria"/>
                <a:ea typeface="Cambria"/>
                <a:cs typeface="Cambria"/>
                <a:sym typeface="Cambria"/>
              </a:rPr>
              <a:t>  |   B.M.W.S.Wijesekara|   22_23-J 35</a:t>
            </a:r>
            <a:endParaRPr sz="1800">
              <a:solidFill>
                <a:schemeClr val="dk1"/>
              </a:solidFill>
              <a:latin typeface="Cambria"/>
              <a:ea typeface="Cambria"/>
              <a:cs typeface="Cambria"/>
              <a:sym typeface="Cambria"/>
            </a:endParaRPr>
          </a:p>
        </p:txBody>
      </p:sp>
      <p:sp>
        <p:nvSpPr>
          <p:cNvPr id="236" name="Google Shape;236;g16761b89c7f_2_61"/>
          <p:cNvSpPr/>
          <p:nvPr/>
        </p:nvSpPr>
        <p:spPr>
          <a:xfrm>
            <a:off x="9698625" y="76200"/>
            <a:ext cx="22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pic>
        <p:nvPicPr>
          <p:cNvPr id="237" name="Google Shape;237;g16761b89c7f_2_61"/>
          <p:cNvPicPr preferRelativeResize="0"/>
          <p:nvPr/>
        </p:nvPicPr>
        <p:blipFill rotWithShape="1">
          <a:blip r:embed="rId3">
            <a:alphaModFix/>
          </a:blip>
          <a:srcRect b="0" l="0" r="0" t="0"/>
          <a:stretch/>
        </p:blipFill>
        <p:spPr>
          <a:xfrm>
            <a:off x="878305" y="3200400"/>
            <a:ext cx="2601600" cy="18288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238" name="Google Shape;238;g16761b89c7f_2_61"/>
          <p:cNvSpPr txBox="1"/>
          <p:nvPr/>
        </p:nvSpPr>
        <p:spPr>
          <a:xfrm>
            <a:off x="3962400" y="1731291"/>
            <a:ext cx="64008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a:p>
            <a:pPr indent="0" lvl="0" marL="457200" marR="0" rtl="0" algn="l">
              <a:spcBef>
                <a:spcPts val="0"/>
              </a:spcBef>
              <a:spcAft>
                <a:spcPts val="0"/>
              </a:spcAft>
              <a:buNone/>
            </a:pPr>
            <a:r>
              <a:rPr lang="en-US" sz="1800">
                <a:solidFill>
                  <a:schemeClr val="dk1"/>
                </a:solidFill>
                <a:latin typeface="Cambria"/>
                <a:ea typeface="Cambria"/>
                <a:cs typeface="Cambria"/>
                <a:sym typeface="Cambria"/>
              </a:rPr>
              <a:t>Through our project, these poultry houses are expected to be 80% automated. We hope to automate all the things like temperature, humidity, light, food and water in the poultry house through our project.Through machine learning, we hope to provide a prediction of whether the output is productive or non-productive in relation to the production cost, and the measures to be taken for them.This project will enable efficient production at low cost.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p:txBody>
      </p:sp>
      <p:sp>
        <p:nvSpPr>
          <p:cNvPr id="239" name="Google Shape;239;g16761b89c7f_2_61"/>
          <p:cNvSpPr txBox="1"/>
          <p:nvPr/>
        </p:nvSpPr>
        <p:spPr>
          <a:xfrm>
            <a:off x="5611284" y="4876800"/>
            <a:ext cx="4038600" cy="369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1800">
              <a:solidFill>
                <a:srgbClr val="C00000"/>
              </a:solidFill>
              <a:latin typeface="Cambria"/>
              <a:ea typeface="Cambria"/>
              <a:cs typeface="Cambria"/>
              <a:sym typeface="Cambria"/>
            </a:endParaRPr>
          </a:p>
        </p:txBody>
      </p:sp>
      <p:sp>
        <p:nvSpPr>
          <p:cNvPr id="240" name="Google Shape;240;g16761b89c7f_2_61"/>
          <p:cNvSpPr txBox="1"/>
          <p:nvPr/>
        </p:nvSpPr>
        <p:spPr>
          <a:xfrm>
            <a:off x="9753600" y="282633"/>
            <a:ext cx="2542200" cy="60960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rgbClr val="888888"/>
              </a:buClr>
              <a:buSzPts val="3200"/>
              <a:buFont typeface="Arial"/>
              <a:buNone/>
            </a:pPr>
            <a:r>
              <a:rPr lang="en-US" sz="3200">
                <a:solidFill>
                  <a:srgbClr val="888888"/>
                </a:solidFill>
                <a:latin typeface="Cambria"/>
                <a:ea typeface="Cambria"/>
                <a:cs typeface="Cambria"/>
                <a:sym typeface="Cambria"/>
              </a:rPr>
              <a:t>Background</a:t>
            </a:r>
            <a:endParaRPr/>
          </a:p>
        </p:txBody>
      </p:sp>
      <p:pic>
        <p:nvPicPr>
          <p:cNvPr id="241" name="Google Shape;241;g16761b89c7f_2_61"/>
          <p:cNvPicPr preferRelativeResize="0"/>
          <p:nvPr/>
        </p:nvPicPr>
        <p:blipFill>
          <a:blip r:embed="rId4">
            <a:alphaModFix/>
          </a:blip>
          <a:stretch>
            <a:fillRect/>
          </a:stretch>
        </p:blipFill>
        <p:spPr>
          <a:xfrm>
            <a:off x="482725" y="533400"/>
            <a:ext cx="3316899" cy="2173750"/>
          </a:xfrm>
          <a:prstGeom prst="rect">
            <a:avLst/>
          </a:prstGeom>
          <a:noFill/>
          <a:ln>
            <a:noFill/>
          </a:ln>
          <a:effectLst>
            <a:reflection blurRad="0" dir="5400000" dist="5000" endA="0" endPos="28000" fadeDir="5400012" kx="0" rotWithShape="0" algn="bl" stA="38000" stPos="0" sy="-100000" ky="0"/>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16761b89c7f_2_36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IT19958248</a:t>
            </a:r>
            <a:r>
              <a:rPr lang="en-US" sz="1800">
                <a:solidFill>
                  <a:schemeClr val="dk1"/>
                </a:solidFill>
                <a:latin typeface="Cambria"/>
                <a:ea typeface="Cambria"/>
                <a:cs typeface="Cambria"/>
                <a:sym typeface="Cambria"/>
              </a:rPr>
              <a:t>  |   B.M.W.S.Wijesekara|   22_23-J 35</a:t>
            </a:r>
            <a:endParaRPr sz="1800">
              <a:solidFill>
                <a:schemeClr val="dk1"/>
              </a:solidFill>
              <a:latin typeface="Cambria"/>
              <a:ea typeface="Cambria"/>
              <a:cs typeface="Cambria"/>
              <a:sym typeface="Cambria"/>
            </a:endParaRPr>
          </a:p>
        </p:txBody>
      </p:sp>
      <p:sp>
        <p:nvSpPr>
          <p:cNvPr id="247" name="Google Shape;247;g16761b89c7f_2_361"/>
          <p:cNvSpPr/>
          <p:nvPr/>
        </p:nvSpPr>
        <p:spPr>
          <a:xfrm>
            <a:off x="9698625" y="76200"/>
            <a:ext cx="22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sp>
        <p:nvSpPr>
          <p:cNvPr id="248" name="Google Shape;248;g16761b89c7f_2_361"/>
          <p:cNvSpPr/>
          <p:nvPr/>
        </p:nvSpPr>
        <p:spPr>
          <a:xfrm>
            <a:off x="9296400" y="563325"/>
            <a:ext cx="25485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Research Gap</a:t>
            </a:r>
            <a:endParaRPr sz="3200">
              <a:solidFill>
                <a:schemeClr val="dk1"/>
              </a:solidFill>
              <a:latin typeface="Cambria"/>
              <a:ea typeface="Cambria"/>
              <a:cs typeface="Cambria"/>
              <a:sym typeface="Cambria"/>
            </a:endParaRPr>
          </a:p>
        </p:txBody>
      </p:sp>
      <p:graphicFrame>
        <p:nvGraphicFramePr>
          <p:cNvPr id="249" name="Google Shape;249;g16761b89c7f_2_361"/>
          <p:cNvGraphicFramePr/>
          <p:nvPr/>
        </p:nvGraphicFramePr>
        <p:xfrm>
          <a:off x="5570712" y="1250650"/>
          <a:ext cx="3000000" cy="3000000"/>
        </p:xfrm>
        <a:graphic>
          <a:graphicData uri="http://schemas.openxmlformats.org/drawingml/2006/table">
            <a:tbl>
              <a:tblPr bandRow="1" firstRow="1">
                <a:noFill/>
                <a:tableStyleId>{E05AC933-7149-4A2D-8610-2669709CEC36}</a:tableStyleId>
              </a:tblPr>
              <a:tblGrid>
                <a:gridCol w="1011700"/>
                <a:gridCol w="1011700"/>
                <a:gridCol w="1011700"/>
                <a:gridCol w="1011700"/>
                <a:gridCol w="1011700"/>
                <a:gridCol w="1011700"/>
              </a:tblGrid>
              <a:tr h="1737375">
                <a:tc>
                  <a:txBody>
                    <a:bodyPr/>
                    <a:lstStyle/>
                    <a:p>
                      <a:pPr indent="0" lvl="0" marL="0" marR="0" rtl="0" algn="l">
                        <a:spcBef>
                          <a:spcPts val="0"/>
                        </a:spcBef>
                        <a:spcAft>
                          <a:spcPts val="0"/>
                        </a:spcAft>
                        <a:buNone/>
                      </a:pPr>
                      <a:r>
                        <a:rPr b="1" lang="en-US" sz="1800" u="none" cap="none" strike="noStrike">
                          <a:solidFill>
                            <a:schemeClr val="lt1"/>
                          </a:solidFill>
                          <a:latin typeface="Cambria"/>
                          <a:ea typeface="Cambria"/>
                          <a:cs typeface="Cambria"/>
                          <a:sym typeface="Cambria"/>
                        </a:rPr>
                        <a:t>Application Reference</a:t>
                      </a:r>
                      <a:endParaRPr sz="1800"/>
                    </a:p>
                  </a:txBody>
                  <a:tcPr marT="45725" marB="45725" marR="91450" marL="91450"/>
                </a:tc>
                <a:tc>
                  <a:txBody>
                    <a:bodyPr/>
                    <a:lstStyle/>
                    <a:p>
                      <a:pPr indent="0" lvl="0" marL="0" marR="0" rtl="0" algn="l">
                        <a:spcBef>
                          <a:spcPts val="0"/>
                        </a:spcBef>
                        <a:spcAft>
                          <a:spcPts val="0"/>
                        </a:spcAft>
                        <a:buNone/>
                      </a:pPr>
                      <a:r>
                        <a:rPr b="1" lang="en-US" sz="1800">
                          <a:solidFill>
                            <a:schemeClr val="lt1"/>
                          </a:solidFill>
                          <a:latin typeface="Cambria"/>
                          <a:ea typeface="Cambria"/>
                          <a:cs typeface="Cambria"/>
                          <a:sym typeface="Cambria"/>
                        </a:rPr>
                        <a:t>Efficiency </a:t>
                      </a:r>
                      <a:r>
                        <a:rPr lang="en-US" sz="1800"/>
                        <a:t>Collect</a:t>
                      </a:r>
                      <a:endParaRPr sz="1800"/>
                    </a:p>
                    <a:p>
                      <a:pPr indent="0" lvl="0" marL="0" marR="0" rtl="0" algn="l">
                        <a:spcBef>
                          <a:spcPts val="0"/>
                        </a:spcBef>
                        <a:spcAft>
                          <a:spcPts val="0"/>
                        </a:spcAft>
                        <a:buNone/>
                      </a:pPr>
                      <a:r>
                        <a:rPr lang="en-US" sz="1800"/>
                        <a:t>Data</a:t>
                      </a:r>
                      <a:r>
                        <a:rPr b="1" lang="en-US" sz="1800">
                          <a:solidFill>
                            <a:schemeClr val="lt1"/>
                          </a:solidFill>
                          <a:latin typeface="Cambria"/>
                          <a:ea typeface="Cambria"/>
                          <a:cs typeface="Cambria"/>
                          <a:sym typeface="Cambria"/>
                        </a:rPr>
                        <a:t> </a:t>
                      </a:r>
                      <a:endParaRPr sz="1800"/>
                    </a:p>
                  </a:txBody>
                  <a:tcPr marT="45725" marB="45725" marR="91450" marL="91450"/>
                </a:tc>
                <a:tc>
                  <a:txBody>
                    <a:bodyPr/>
                    <a:lstStyle/>
                    <a:p>
                      <a:pPr indent="0" lvl="0" marL="0" marR="0" rtl="0" algn="l">
                        <a:spcBef>
                          <a:spcPts val="0"/>
                        </a:spcBef>
                        <a:spcAft>
                          <a:spcPts val="0"/>
                        </a:spcAft>
                        <a:buNone/>
                      </a:pPr>
                      <a:r>
                        <a:rPr b="1" lang="en-US" sz="1800">
                          <a:solidFill>
                            <a:schemeClr val="lt1"/>
                          </a:solidFill>
                          <a:latin typeface="Cambria"/>
                          <a:ea typeface="Cambria"/>
                          <a:cs typeface="Cambria"/>
                          <a:sym typeface="Cambria"/>
                        </a:rPr>
                        <a:t>Solution for low </a:t>
                      </a:r>
                      <a:r>
                        <a:rPr lang="en-US" sz="1800"/>
                        <a:t>Production</a:t>
                      </a:r>
                      <a:endParaRPr sz="1800"/>
                    </a:p>
                  </a:txBody>
                  <a:tcPr marT="45725" marB="45725" marR="91450" marL="91450"/>
                </a:tc>
                <a:tc>
                  <a:txBody>
                    <a:bodyPr/>
                    <a:lstStyle/>
                    <a:p>
                      <a:pPr indent="0" lvl="0" marL="0" marR="0" rtl="0" algn="l">
                        <a:spcBef>
                          <a:spcPts val="0"/>
                        </a:spcBef>
                        <a:spcAft>
                          <a:spcPts val="0"/>
                        </a:spcAft>
                        <a:buNone/>
                      </a:pPr>
                      <a:r>
                        <a:rPr b="1" lang="en-US" sz="1800">
                          <a:solidFill>
                            <a:schemeClr val="lt1"/>
                          </a:solidFill>
                          <a:latin typeface="Cambria"/>
                          <a:ea typeface="Cambria"/>
                          <a:cs typeface="Cambria"/>
                          <a:sym typeface="Cambria"/>
                        </a:rPr>
                        <a:t>Highly respon</a:t>
                      </a:r>
                      <a:r>
                        <a:rPr lang="en-US" sz="1800"/>
                        <a:t>s if a decrease in production is detected</a:t>
                      </a:r>
                      <a:endParaRPr sz="1800"/>
                    </a:p>
                  </a:txBody>
                  <a:tcPr marT="45725" marB="45725" marR="91450" marL="91450"/>
                </a:tc>
                <a:tc>
                  <a:txBody>
                    <a:bodyPr/>
                    <a:lstStyle/>
                    <a:p>
                      <a:pPr indent="0" lvl="0" marL="0" marR="0" rtl="0" algn="l">
                        <a:spcBef>
                          <a:spcPts val="0"/>
                        </a:spcBef>
                        <a:spcAft>
                          <a:spcPts val="0"/>
                        </a:spcAft>
                        <a:buNone/>
                      </a:pPr>
                      <a:r>
                        <a:rPr b="1" lang="en-US" sz="1800">
                          <a:solidFill>
                            <a:schemeClr val="lt1"/>
                          </a:solidFill>
                          <a:latin typeface="Cambria"/>
                          <a:ea typeface="Cambria"/>
                          <a:cs typeface="Cambria"/>
                          <a:sym typeface="Cambria"/>
                        </a:rPr>
                        <a:t>Technology </a:t>
                      </a:r>
                      <a:endParaRPr sz="1800"/>
                    </a:p>
                  </a:txBody>
                  <a:tcPr marT="45725" marB="45725" marR="91450" marL="91450"/>
                </a:tc>
                <a:tc>
                  <a:txBody>
                    <a:bodyPr/>
                    <a:lstStyle/>
                    <a:p>
                      <a:pPr indent="0" lvl="0" marL="0" marR="0" rtl="0" algn="l">
                        <a:spcBef>
                          <a:spcPts val="0"/>
                        </a:spcBef>
                        <a:spcAft>
                          <a:spcPts val="0"/>
                        </a:spcAft>
                        <a:buNone/>
                      </a:pPr>
                      <a:r>
                        <a:rPr b="1" lang="en-US" sz="1800">
                          <a:solidFill>
                            <a:schemeClr val="lt1"/>
                          </a:solidFill>
                          <a:latin typeface="Cambria"/>
                          <a:ea typeface="Cambria"/>
                          <a:cs typeface="Cambria"/>
                          <a:sym typeface="Cambria"/>
                        </a:rPr>
                        <a:t>Mobile application</a:t>
                      </a:r>
                      <a:endParaRPr sz="1800"/>
                    </a:p>
                  </a:txBody>
                  <a:tcPr marT="45725" marB="45725" marR="91450" marL="91450"/>
                </a:tc>
              </a:tr>
              <a:tr h="595125">
                <a:tc>
                  <a:txBody>
                    <a:bodyPr/>
                    <a:lstStyle/>
                    <a:p>
                      <a:pPr indent="0" lvl="0" marL="0" marR="0" rtl="0" algn="just">
                        <a:lnSpc>
                          <a:spcPct val="102000"/>
                        </a:lnSpc>
                        <a:spcBef>
                          <a:spcPts val="0"/>
                        </a:spcBef>
                        <a:spcAft>
                          <a:spcPts val="0"/>
                        </a:spcAft>
                        <a:buNone/>
                      </a:pPr>
                      <a:r>
                        <a:rPr lang="en-US" sz="1800">
                          <a:solidFill>
                            <a:srgbClr val="000000"/>
                          </a:solidFill>
                          <a:latin typeface="Times New Roman"/>
                          <a:ea typeface="Times New Roman"/>
                          <a:cs typeface="Times New Roman"/>
                          <a:sym typeface="Times New Roman"/>
                        </a:rPr>
                        <a:t>Research C[5]</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r>
              <a:tr h="595125">
                <a:tc>
                  <a:txBody>
                    <a:bodyPr/>
                    <a:lstStyle/>
                    <a:p>
                      <a:pPr indent="0" lvl="0" marL="0" marR="0" rtl="0" algn="just">
                        <a:lnSpc>
                          <a:spcPct val="102000"/>
                        </a:lnSpc>
                        <a:spcBef>
                          <a:spcPts val="0"/>
                        </a:spcBef>
                        <a:spcAft>
                          <a:spcPts val="0"/>
                        </a:spcAft>
                        <a:buNone/>
                      </a:pPr>
                      <a:r>
                        <a:rPr lang="en-US" sz="1800">
                          <a:solidFill>
                            <a:srgbClr val="000000"/>
                          </a:solidFill>
                          <a:latin typeface="Times New Roman"/>
                          <a:ea typeface="Times New Roman"/>
                          <a:cs typeface="Times New Roman"/>
                          <a:sym typeface="Times New Roman"/>
                        </a:rPr>
                        <a:t>Research D[6]</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r>
              <a:tr h="595125">
                <a:tc>
                  <a:txBody>
                    <a:bodyPr/>
                    <a:lstStyle/>
                    <a:p>
                      <a:pPr indent="0" lvl="0" marL="0" marR="0" rtl="0" algn="just">
                        <a:lnSpc>
                          <a:spcPct val="102000"/>
                        </a:lnSpc>
                        <a:spcBef>
                          <a:spcPts val="0"/>
                        </a:spcBef>
                        <a:spcAft>
                          <a:spcPts val="0"/>
                        </a:spcAft>
                        <a:buNone/>
                      </a:pPr>
                      <a:r>
                        <a:rPr lang="en-US" sz="1800">
                          <a:solidFill>
                            <a:srgbClr val="000000"/>
                          </a:solidFill>
                          <a:latin typeface="Times New Roman"/>
                          <a:ea typeface="Times New Roman"/>
                          <a:cs typeface="Times New Roman"/>
                          <a:sym typeface="Times New Roman"/>
                        </a:rPr>
                        <a:t>Research E[7]</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r>
              <a:tr h="833925">
                <a:tc>
                  <a:txBody>
                    <a:bodyPr/>
                    <a:lstStyle/>
                    <a:p>
                      <a:pPr indent="0" lvl="0" marL="0" marR="0" rtl="0" algn="just">
                        <a:lnSpc>
                          <a:spcPct val="102000"/>
                        </a:lnSpc>
                        <a:spcBef>
                          <a:spcPts val="0"/>
                        </a:spcBef>
                        <a:spcAft>
                          <a:spcPts val="0"/>
                        </a:spcAft>
                        <a:buNone/>
                      </a:pPr>
                      <a:r>
                        <a:rPr lang="en-US" sz="1800">
                          <a:solidFill>
                            <a:srgbClr val="000000"/>
                          </a:solidFill>
                          <a:latin typeface="Times New Roman"/>
                          <a:ea typeface="Times New Roman"/>
                          <a:cs typeface="Times New Roman"/>
                          <a:sym typeface="Times New Roman"/>
                        </a:rPr>
                        <a:t>Proposed System</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r>
            </a:tbl>
          </a:graphicData>
        </a:graphic>
      </p:graphicFrame>
      <p:grpSp>
        <p:nvGrpSpPr>
          <p:cNvPr id="250" name="Google Shape;250;g16761b89c7f_2_361"/>
          <p:cNvGrpSpPr/>
          <p:nvPr/>
        </p:nvGrpSpPr>
        <p:grpSpPr>
          <a:xfrm>
            <a:off x="912075" y="946750"/>
            <a:ext cx="2851800" cy="1554675"/>
            <a:chOff x="912075" y="946750"/>
            <a:chExt cx="2851800" cy="1554675"/>
          </a:xfrm>
        </p:grpSpPr>
        <p:sp>
          <p:nvSpPr>
            <p:cNvPr id="251" name="Google Shape;251;g16761b89c7f_2_361"/>
            <p:cNvSpPr txBox="1"/>
            <p:nvPr/>
          </p:nvSpPr>
          <p:spPr>
            <a:xfrm>
              <a:off x="912075" y="946750"/>
              <a:ext cx="28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mbria"/>
                  <a:ea typeface="Cambria"/>
                  <a:cs typeface="Cambria"/>
                  <a:sym typeface="Cambria"/>
                </a:rPr>
                <a:t>Research C</a:t>
              </a:r>
              <a:endParaRPr b="1">
                <a:latin typeface="Cambria"/>
                <a:ea typeface="Cambria"/>
                <a:cs typeface="Cambria"/>
                <a:sym typeface="Cambria"/>
              </a:endParaRPr>
            </a:p>
          </p:txBody>
        </p:sp>
        <p:sp>
          <p:nvSpPr>
            <p:cNvPr id="252" name="Google Shape;252;g16761b89c7f_2_361"/>
            <p:cNvSpPr txBox="1"/>
            <p:nvPr/>
          </p:nvSpPr>
          <p:spPr>
            <a:xfrm>
              <a:off x="981350" y="1454725"/>
              <a:ext cx="278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mbria"/>
                  <a:ea typeface="Cambria"/>
                  <a:cs typeface="Cambria"/>
                  <a:sym typeface="Cambria"/>
                </a:rPr>
                <a:t>Machine learning‐driven dynamic risk prediction for highly pathogenic avian influenza at poultry farms.</a:t>
              </a:r>
              <a:r>
                <a:rPr lang="en-US">
                  <a:latin typeface="Cambria"/>
                  <a:ea typeface="Cambria"/>
                  <a:cs typeface="Cambria"/>
                  <a:sym typeface="Cambria"/>
                </a:rPr>
                <a:t> </a:t>
              </a:r>
              <a:endParaRPr>
                <a:latin typeface="Cambria"/>
                <a:ea typeface="Cambria"/>
                <a:cs typeface="Cambria"/>
                <a:sym typeface="Cambria"/>
              </a:endParaRPr>
            </a:p>
          </p:txBody>
        </p:sp>
      </p:grpSp>
      <p:grpSp>
        <p:nvGrpSpPr>
          <p:cNvPr id="253" name="Google Shape;253;g16761b89c7f_2_361"/>
          <p:cNvGrpSpPr/>
          <p:nvPr/>
        </p:nvGrpSpPr>
        <p:grpSpPr>
          <a:xfrm>
            <a:off x="960600" y="2555300"/>
            <a:ext cx="2851800" cy="1716175"/>
            <a:chOff x="819725" y="1000625"/>
            <a:chExt cx="2851800" cy="1716175"/>
          </a:xfrm>
        </p:grpSpPr>
        <p:sp>
          <p:nvSpPr>
            <p:cNvPr id="254" name="Google Shape;254;g16761b89c7f_2_361"/>
            <p:cNvSpPr txBox="1"/>
            <p:nvPr/>
          </p:nvSpPr>
          <p:spPr>
            <a:xfrm>
              <a:off x="819725" y="1000625"/>
              <a:ext cx="28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mbria"/>
                  <a:ea typeface="Cambria"/>
                  <a:cs typeface="Cambria"/>
                  <a:sym typeface="Cambria"/>
                </a:rPr>
                <a:t>Research D</a:t>
              </a:r>
              <a:endParaRPr b="1">
                <a:latin typeface="Cambria"/>
                <a:ea typeface="Cambria"/>
                <a:cs typeface="Cambria"/>
                <a:sym typeface="Cambria"/>
              </a:endParaRPr>
            </a:p>
          </p:txBody>
        </p:sp>
        <p:sp>
          <p:nvSpPr>
            <p:cNvPr id="255" name="Google Shape;255;g16761b89c7f_2_361"/>
            <p:cNvSpPr txBox="1"/>
            <p:nvPr/>
          </p:nvSpPr>
          <p:spPr>
            <a:xfrm>
              <a:off x="860125" y="1454700"/>
              <a:ext cx="2782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mbria"/>
                  <a:ea typeface="Cambria"/>
                  <a:cs typeface="Cambria"/>
                  <a:sym typeface="Cambria"/>
                </a:rPr>
                <a:t>Data challenges and practical aspects of machine learning-based statistical methods for the analyses of poultry data</a:t>
              </a:r>
              <a:r>
                <a:rPr lang="en-US">
                  <a:latin typeface="Cambria"/>
                  <a:ea typeface="Cambria"/>
                  <a:cs typeface="Cambria"/>
                  <a:sym typeface="Cambria"/>
                </a:rPr>
                <a:t> </a:t>
              </a:r>
              <a:endParaRPr>
                <a:latin typeface="Cambria"/>
                <a:ea typeface="Cambria"/>
                <a:cs typeface="Cambria"/>
                <a:sym typeface="Cambria"/>
              </a:endParaRPr>
            </a:p>
          </p:txBody>
        </p:sp>
      </p:grpSp>
      <p:grpSp>
        <p:nvGrpSpPr>
          <p:cNvPr id="256" name="Google Shape;256;g16761b89c7f_2_361"/>
          <p:cNvGrpSpPr/>
          <p:nvPr/>
        </p:nvGrpSpPr>
        <p:grpSpPr>
          <a:xfrm>
            <a:off x="960600" y="4242525"/>
            <a:ext cx="2941800" cy="1370700"/>
            <a:chOff x="822050" y="1233075"/>
            <a:chExt cx="2941800" cy="1370700"/>
          </a:xfrm>
        </p:grpSpPr>
        <p:sp>
          <p:nvSpPr>
            <p:cNvPr id="257" name="Google Shape;257;g16761b89c7f_2_361"/>
            <p:cNvSpPr txBox="1"/>
            <p:nvPr/>
          </p:nvSpPr>
          <p:spPr>
            <a:xfrm>
              <a:off x="822050" y="1233075"/>
              <a:ext cx="28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mbria"/>
                  <a:ea typeface="Cambria"/>
                  <a:cs typeface="Cambria"/>
                  <a:sym typeface="Cambria"/>
                </a:rPr>
                <a:t>Research E</a:t>
              </a:r>
              <a:endParaRPr b="1">
                <a:latin typeface="Cambria"/>
                <a:ea typeface="Cambria"/>
                <a:cs typeface="Cambria"/>
                <a:sym typeface="Cambria"/>
              </a:endParaRPr>
            </a:p>
          </p:txBody>
        </p:sp>
        <p:sp>
          <p:nvSpPr>
            <p:cNvPr id="258" name="Google Shape;258;g16761b89c7f_2_361"/>
            <p:cNvSpPr txBox="1"/>
            <p:nvPr/>
          </p:nvSpPr>
          <p:spPr>
            <a:xfrm>
              <a:off x="981350" y="1557075"/>
              <a:ext cx="278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mbria"/>
                  <a:ea typeface="Cambria"/>
                  <a:cs typeface="Cambria"/>
                  <a:sym typeface="Cambria"/>
                </a:rPr>
                <a:t>Comparison between random forest and gradient boosting machine methods for predicting Listeria spp</a:t>
              </a:r>
              <a:endParaRPr>
                <a:latin typeface="Cambria"/>
                <a:ea typeface="Cambria"/>
                <a:cs typeface="Cambria"/>
                <a:sym typeface="Cambri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6761b89c7f_2_80"/>
          <p:cNvSpPr txBox="1"/>
          <p:nvPr>
            <p:ph type="title"/>
          </p:nvPr>
        </p:nvSpPr>
        <p:spPr>
          <a:xfrm>
            <a:off x="7696200" y="0"/>
            <a:ext cx="4292700" cy="8685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br>
              <a:rPr lang="en-US"/>
            </a:br>
            <a:r>
              <a:rPr lang="en-US"/>
              <a:t>Research Question</a:t>
            </a:r>
            <a:endParaRPr/>
          </a:p>
        </p:txBody>
      </p:sp>
      <p:sp>
        <p:nvSpPr>
          <p:cNvPr id="264" name="Google Shape;264;g16761b89c7f_2_80"/>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IT19958248</a:t>
            </a:r>
            <a:r>
              <a:rPr lang="en-US" sz="1800">
                <a:solidFill>
                  <a:schemeClr val="dk1"/>
                </a:solidFill>
                <a:latin typeface="Cambria"/>
                <a:ea typeface="Cambria"/>
                <a:cs typeface="Cambria"/>
                <a:sym typeface="Cambria"/>
              </a:rPr>
              <a:t>  |   B.M.W.S.Wijesekara|   22_23-J 35</a:t>
            </a:r>
            <a:endParaRPr sz="1800">
              <a:solidFill>
                <a:schemeClr val="dk1"/>
              </a:solidFill>
              <a:latin typeface="Cambria"/>
              <a:ea typeface="Cambria"/>
              <a:cs typeface="Cambria"/>
              <a:sym typeface="Cambria"/>
            </a:endParaRPr>
          </a:p>
        </p:txBody>
      </p:sp>
      <p:sp>
        <p:nvSpPr>
          <p:cNvPr id="265" name="Google Shape;265;g16761b89c7f_2_80"/>
          <p:cNvSpPr/>
          <p:nvPr/>
        </p:nvSpPr>
        <p:spPr>
          <a:xfrm>
            <a:off x="7086600" y="1600200"/>
            <a:ext cx="4495800" cy="9144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What do you think about making predictions based on the production data of a poultry farm</a:t>
            </a:r>
            <a:r>
              <a:rPr lang="en-US" sz="1800">
                <a:solidFill>
                  <a:schemeClr val="dk1"/>
                </a:solidFill>
                <a:latin typeface="Cambria"/>
                <a:ea typeface="Cambria"/>
                <a:cs typeface="Cambria"/>
                <a:sym typeface="Cambria"/>
              </a:rPr>
              <a:t> ??</a:t>
            </a:r>
            <a:endParaRPr sz="1800">
              <a:solidFill>
                <a:schemeClr val="dk1"/>
              </a:solidFill>
              <a:latin typeface="Cambria"/>
              <a:ea typeface="Cambria"/>
              <a:cs typeface="Cambria"/>
              <a:sym typeface="Cambria"/>
            </a:endParaRPr>
          </a:p>
        </p:txBody>
      </p:sp>
      <p:sp>
        <p:nvSpPr>
          <p:cNvPr id="266" name="Google Shape;266;g16761b89c7f_2_80"/>
          <p:cNvSpPr/>
          <p:nvPr/>
        </p:nvSpPr>
        <p:spPr>
          <a:xfrm>
            <a:off x="7015850" y="3062325"/>
            <a:ext cx="4615500" cy="14796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Will the predictions given based on the data of the poultry farm and the solutions given and the actions to be taken according to the predictions help to improve the production?</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a:t>
            </a:r>
            <a:endParaRPr sz="1800">
              <a:solidFill>
                <a:schemeClr val="dk1"/>
              </a:solidFill>
              <a:latin typeface="Cambria"/>
              <a:ea typeface="Cambria"/>
              <a:cs typeface="Cambria"/>
              <a:sym typeface="Cambria"/>
            </a:endParaRPr>
          </a:p>
        </p:txBody>
      </p:sp>
      <p:sp>
        <p:nvSpPr>
          <p:cNvPr id="267" name="Google Shape;267;g16761b89c7f_2_80"/>
          <p:cNvSpPr/>
          <p:nvPr/>
        </p:nvSpPr>
        <p:spPr>
          <a:xfrm>
            <a:off x="7010400" y="4980225"/>
            <a:ext cx="4691700" cy="13473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Based on data on previous production declines and increases, is it important to notify the owner that this type of production occurred at this point in the future?</a:t>
            </a:r>
            <a:endParaRPr sz="1800">
              <a:solidFill>
                <a:schemeClr val="dk1"/>
              </a:solidFill>
              <a:latin typeface="Cambria"/>
              <a:ea typeface="Cambria"/>
              <a:cs typeface="Cambria"/>
              <a:sym typeface="Cambria"/>
            </a:endParaRPr>
          </a:p>
        </p:txBody>
      </p:sp>
      <p:pic>
        <p:nvPicPr>
          <p:cNvPr id="268" name="Google Shape;268;g16761b89c7f_2_80"/>
          <p:cNvPicPr preferRelativeResize="0"/>
          <p:nvPr/>
        </p:nvPicPr>
        <p:blipFill>
          <a:blip r:embed="rId3">
            <a:alphaModFix/>
          </a:blip>
          <a:stretch>
            <a:fillRect/>
          </a:stretch>
        </p:blipFill>
        <p:spPr>
          <a:xfrm>
            <a:off x="1219200" y="152400"/>
            <a:ext cx="4495800" cy="62831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6761b89c7f_2_93"/>
          <p:cNvSpPr txBox="1"/>
          <p:nvPr>
            <p:ph type="title"/>
          </p:nvPr>
        </p:nvSpPr>
        <p:spPr>
          <a:xfrm>
            <a:off x="3035250" y="191844"/>
            <a:ext cx="6121500" cy="8685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br>
              <a:rPr lang="en-US"/>
            </a:br>
            <a:r>
              <a:rPr lang="en-US"/>
              <a:t>Specific and sub Objective</a:t>
            </a:r>
            <a:endParaRPr/>
          </a:p>
        </p:txBody>
      </p:sp>
      <p:sp>
        <p:nvSpPr>
          <p:cNvPr id="274" name="Google Shape;274;g16761b89c7f_2_93"/>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IT19958248</a:t>
            </a:r>
            <a:r>
              <a:rPr lang="en-US" sz="1800">
                <a:solidFill>
                  <a:schemeClr val="dk1"/>
                </a:solidFill>
                <a:latin typeface="Cambria"/>
                <a:ea typeface="Cambria"/>
                <a:cs typeface="Cambria"/>
                <a:sym typeface="Cambria"/>
              </a:rPr>
              <a:t>  |   B.M.W.S.Wijesekara|   22_23-J 35</a:t>
            </a:r>
            <a:endParaRPr sz="1800">
              <a:solidFill>
                <a:schemeClr val="dk1"/>
              </a:solidFill>
              <a:latin typeface="Cambria"/>
              <a:ea typeface="Cambria"/>
              <a:cs typeface="Cambria"/>
              <a:sym typeface="Cambria"/>
            </a:endParaRPr>
          </a:p>
        </p:txBody>
      </p:sp>
      <p:sp>
        <p:nvSpPr>
          <p:cNvPr id="275" name="Google Shape;275;g16761b89c7f_2_93"/>
          <p:cNvSpPr/>
          <p:nvPr/>
        </p:nvSpPr>
        <p:spPr>
          <a:xfrm>
            <a:off x="9698625" y="76200"/>
            <a:ext cx="22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mbria"/>
              <a:ea typeface="Cambria"/>
              <a:cs typeface="Cambria"/>
              <a:sym typeface="Cambria"/>
            </a:endParaRPr>
          </a:p>
        </p:txBody>
      </p:sp>
      <p:sp>
        <p:nvSpPr>
          <p:cNvPr id="276" name="Google Shape;276;g16761b89c7f_2_93"/>
          <p:cNvSpPr/>
          <p:nvPr/>
        </p:nvSpPr>
        <p:spPr>
          <a:xfrm>
            <a:off x="1219200" y="2888540"/>
            <a:ext cx="3200400" cy="1600200"/>
          </a:xfrm>
          <a:prstGeom prst="roundRect">
            <a:avLst>
              <a:gd fmla="val 16667" name="adj"/>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mbria"/>
                <a:ea typeface="Cambria"/>
                <a:cs typeface="Cambria"/>
                <a:sym typeface="Cambria"/>
              </a:rPr>
              <a:t>Prediction of chicken egg Production</a:t>
            </a:r>
            <a:endParaRPr sz="1800">
              <a:solidFill>
                <a:schemeClr val="dk1"/>
              </a:solidFill>
              <a:latin typeface="Cambria"/>
              <a:ea typeface="Cambria"/>
              <a:cs typeface="Cambria"/>
              <a:sym typeface="Cambria"/>
            </a:endParaRPr>
          </a:p>
        </p:txBody>
      </p:sp>
      <p:sp>
        <p:nvSpPr>
          <p:cNvPr id="277" name="Google Shape;277;g16761b89c7f_2_93"/>
          <p:cNvSpPr/>
          <p:nvPr/>
        </p:nvSpPr>
        <p:spPr>
          <a:xfrm>
            <a:off x="6705600" y="2921349"/>
            <a:ext cx="5029182" cy="897210"/>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rPr>
              <a:t>Calculating the Production Compared to  The Cost and Forecasting the Revenue.</a:t>
            </a:r>
            <a:endParaRPr sz="1600">
              <a:solidFill>
                <a:schemeClr val="lt1"/>
              </a:solidFill>
            </a:endParaRPr>
          </a:p>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278" name="Google Shape;278;g16761b89c7f_2_93"/>
          <p:cNvSpPr/>
          <p:nvPr/>
        </p:nvSpPr>
        <p:spPr>
          <a:xfrm>
            <a:off x="6705600" y="3996870"/>
            <a:ext cx="5029182" cy="897210"/>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Informs the Owner about the production conditions and indicates the Action and Solutions to be taken</a:t>
            </a:r>
            <a:endParaRPr sz="1800">
              <a:solidFill>
                <a:schemeClr val="dk1"/>
              </a:solidFill>
              <a:latin typeface="Cambria"/>
              <a:ea typeface="Cambria"/>
              <a:cs typeface="Cambria"/>
              <a:sym typeface="Cambria"/>
            </a:endParaRPr>
          </a:p>
        </p:txBody>
      </p:sp>
      <p:sp>
        <p:nvSpPr>
          <p:cNvPr id="279" name="Google Shape;279;g16761b89c7f_2_93"/>
          <p:cNvSpPr/>
          <p:nvPr/>
        </p:nvSpPr>
        <p:spPr>
          <a:xfrm>
            <a:off x="6705600" y="5049900"/>
            <a:ext cx="5029182" cy="1249452"/>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Informing the Owner in advance regarding previous production declines and production falls during the same period in the past.</a:t>
            </a:r>
            <a:endParaRPr/>
          </a:p>
        </p:txBody>
      </p:sp>
      <p:sp>
        <p:nvSpPr>
          <p:cNvPr id="280" name="Google Shape;280;g16761b89c7f_2_93"/>
          <p:cNvSpPr/>
          <p:nvPr/>
        </p:nvSpPr>
        <p:spPr>
          <a:xfrm>
            <a:off x="6705600" y="1830743"/>
            <a:ext cx="5029182" cy="897210"/>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Obtaining Egg production and cost  Data</a:t>
            </a:r>
            <a:r>
              <a:rPr lang="en-US" sz="1800">
                <a:solidFill>
                  <a:schemeClr val="lt1"/>
                </a:solidFill>
                <a:latin typeface="Cambria"/>
                <a:ea typeface="Cambria"/>
                <a:cs typeface="Cambria"/>
                <a:sym typeface="Cambria"/>
              </a:rPr>
              <a:t> </a:t>
            </a:r>
            <a:endParaRPr sz="1800">
              <a:solidFill>
                <a:schemeClr val="lt1"/>
              </a:solidFill>
              <a:latin typeface="Cambria"/>
              <a:ea typeface="Cambria"/>
              <a:cs typeface="Cambria"/>
              <a:sym typeface="Cambria"/>
            </a:endParaRPr>
          </a:p>
        </p:txBody>
      </p:sp>
      <p:cxnSp>
        <p:nvCxnSpPr>
          <p:cNvPr id="281" name="Google Shape;281;g16761b89c7f_2_93"/>
          <p:cNvCxnSpPr/>
          <p:nvPr/>
        </p:nvCxnSpPr>
        <p:spPr>
          <a:xfrm flipH="1" rot="10800000">
            <a:off x="4450466" y="2298710"/>
            <a:ext cx="2226300" cy="1300500"/>
          </a:xfrm>
          <a:prstGeom prst="straightConnector1">
            <a:avLst/>
          </a:prstGeom>
          <a:noFill/>
          <a:ln cap="flat" cmpd="sng" w="38100">
            <a:solidFill>
              <a:schemeClr val="accent6"/>
            </a:solidFill>
            <a:prstDash val="solid"/>
            <a:round/>
            <a:headEnd len="sm" w="sm" type="none"/>
            <a:tailEnd len="med" w="med" type="triangle"/>
          </a:ln>
        </p:spPr>
      </p:cxnSp>
      <p:cxnSp>
        <p:nvCxnSpPr>
          <p:cNvPr id="282" name="Google Shape;282;g16761b89c7f_2_93"/>
          <p:cNvCxnSpPr>
            <a:endCxn id="277" idx="1"/>
          </p:cNvCxnSpPr>
          <p:nvPr/>
        </p:nvCxnSpPr>
        <p:spPr>
          <a:xfrm flipH="1" rot="10800000">
            <a:off x="4450500" y="3369954"/>
            <a:ext cx="2255100" cy="256200"/>
          </a:xfrm>
          <a:prstGeom prst="straightConnector1">
            <a:avLst/>
          </a:prstGeom>
          <a:noFill/>
          <a:ln cap="flat" cmpd="sng" w="38100">
            <a:solidFill>
              <a:schemeClr val="accent6"/>
            </a:solidFill>
            <a:prstDash val="solid"/>
            <a:round/>
            <a:headEnd len="sm" w="sm" type="none"/>
            <a:tailEnd len="med" w="med" type="triangle"/>
          </a:ln>
        </p:spPr>
      </p:cxnSp>
      <p:cxnSp>
        <p:nvCxnSpPr>
          <p:cNvPr id="283" name="Google Shape;283;g16761b89c7f_2_93"/>
          <p:cNvCxnSpPr>
            <a:stCxn id="276" idx="3"/>
            <a:endCxn id="278" idx="1"/>
          </p:cNvCxnSpPr>
          <p:nvPr/>
        </p:nvCxnSpPr>
        <p:spPr>
          <a:xfrm>
            <a:off x="4419600" y="3688640"/>
            <a:ext cx="2286000" cy="756900"/>
          </a:xfrm>
          <a:prstGeom prst="straightConnector1">
            <a:avLst/>
          </a:prstGeom>
          <a:noFill/>
          <a:ln cap="flat" cmpd="sng" w="38100">
            <a:solidFill>
              <a:schemeClr val="accent6"/>
            </a:solidFill>
            <a:prstDash val="solid"/>
            <a:round/>
            <a:headEnd len="sm" w="sm" type="none"/>
            <a:tailEnd len="med" w="med" type="triangle"/>
          </a:ln>
        </p:spPr>
      </p:cxnSp>
      <p:cxnSp>
        <p:nvCxnSpPr>
          <p:cNvPr id="284" name="Google Shape;284;g16761b89c7f_2_93"/>
          <p:cNvCxnSpPr>
            <a:stCxn id="276" idx="3"/>
          </p:cNvCxnSpPr>
          <p:nvPr/>
        </p:nvCxnSpPr>
        <p:spPr>
          <a:xfrm>
            <a:off x="4419600" y="3688640"/>
            <a:ext cx="2316900" cy="1670100"/>
          </a:xfrm>
          <a:prstGeom prst="straightConnector1">
            <a:avLst/>
          </a:prstGeom>
          <a:noFill/>
          <a:ln cap="flat" cmpd="sng" w="38100">
            <a:solidFill>
              <a:schemeClr val="accent6"/>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6761b89c7f_2_342"/>
          <p:cNvSpPr txBox="1"/>
          <p:nvPr>
            <p:ph type="title"/>
          </p:nvPr>
        </p:nvSpPr>
        <p:spPr>
          <a:xfrm>
            <a:off x="8446200" y="0"/>
            <a:ext cx="3378300" cy="724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Arial"/>
              <a:buNone/>
            </a:pPr>
            <a:r>
              <a:rPr lang="en-US" sz="3600"/>
              <a:t>Methodology</a:t>
            </a:r>
            <a:endParaRPr/>
          </a:p>
        </p:txBody>
      </p:sp>
      <p:sp>
        <p:nvSpPr>
          <p:cNvPr id="290" name="Google Shape;290;g16761b89c7f_2_342"/>
          <p:cNvSpPr/>
          <p:nvPr/>
        </p:nvSpPr>
        <p:spPr>
          <a:xfrm>
            <a:off x="2667000" y="650061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IT19958248</a:t>
            </a:r>
            <a:r>
              <a:rPr lang="en-US" sz="1800">
                <a:solidFill>
                  <a:schemeClr val="dk1"/>
                </a:solidFill>
                <a:latin typeface="Cambria"/>
                <a:ea typeface="Cambria"/>
                <a:cs typeface="Cambria"/>
                <a:sym typeface="Cambria"/>
              </a:rPr>
              <a:t>  |   B.M.W.S.Wijesekara|   22_23-J 35</a:t>
            </a:r>
            <a:endParaRPr b="0" sz="1800">
              <a:solidFill>
                <a:schemeClr val="dk1"/>
              </a:solidFill>
              <a:latin typeface="Cambria"/>
              <a:ea typeface="Cambria"/>
              <a:cs typeface="Cambria"/>
              <a:sym typeface="Cambria"/>
            </a:endParaRPr>
          </a:p>
        </p:txBody>
      </p:sp>
      <p:sp>
        <p:nvSpPr>
          <p:cNvPr id="291" name="Google Shape;291;g16761b89c7f_2_342"/>
          <p:cNvSpPr txBox="1"/>
          <p:nvPr/>
        </p:nvSpPr>
        <p:spPr>
          <a:xfrm>
            <a:off x="7010400" y="533400"/>
            <a:ext cx="6249900" cy="7245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System Diagram</a:t>
            </a:r>
            <a:endParaRPr sz="3600">
              <a:solidFill>
                <a:schemeClr val="dk1"/>
              </a:solidFill>
              <a:latin typeface="Arial"/>
              <a:ea typeface="Arial"/>
              <a:cs typeface="Arial"/>
              <a:sym typeface="Arial"/>
            </a:endParaRPr>
          </a:p>
        </p:txBody>
      </p:sp>
      <p:pic>
        <p:nvPicPr>
          <p:cNvPr id="292" name="Google Shape;292;g16761b89c7f_2_342"/>
          <p:cNvPicPr preferRelativeResize="0"/>
          <p:nvPr/>
        </p:nvPicPr>
        <p:blipFill>
          <a:blip r:embed="rId3">
            <a:alphaModFix/>
          </a:blip>
          <a:stretch>
            <a:fillRect/>
          </a:stretch>
        </p:blipFill>
        <p:spPr>
          <a:xfrm>
            <a:off x="2003300" y="1257900"/>
            <a:ext cx="9254459" cy="49379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
          <p:cNvSpPr txBox="1"/>
          <p:nvPr>
            <p:ph type="ctrTitle"/>
          </p:nvPr>
        </p:nvSpPr>
        <p:spPr>
          <a:xfrm>
            <a:off x="337275" y="484900"/>
            <a:ext cx="5239200" cy="715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Meet Our Team !</a:t>
            </a:r>
            <a:endParaRPr/>
          </a:p>
        </p:txBody>
      </p:sp>
      <p:pic>
        <p:nvPicPr>
          <p:cNvPr id="89" name="Google Shape;89;p2"/>
          <p:cNvPicPr preferRelativeResize="0"/>
          <p:nvPr/>
        </p:nvPicPr>
        <p:blipFill>
          <a:blip r:embed="rId3">
            <a:alphaModFix amt="30000"/>
          </a:blip>
          <a:stretch>
            <a:fillRect/>
          </a:stretch>
        </p:blipFill>
        <p:spPr>
          <a:xfrm>
            <a:off x="114450" y="198200"/>
            <a:ext cx="11963100" cy="6156250"/>
          </a:xfrm>
          <a:prstGeom prst="rect">
            <a:avLst/>
          </a:prstGeom>
          <a:noFill/>
          <a:ln>
            <a:noFill/>
          </a:ln>
        </p:spPr>
      </p:pic>
      <p:pic>
        <p:nvPicPr>
          <p:cNvPr id="90" name="Google Shape;90;p2"/>
          <p:cNvPicPr preferRelativeResize="0"/>
          <p:nvPr/>
        </p:nvPicPr>
        <p:blipFill>
          <a:blip r:embed="rId4">
            <a:alphaModFix/>
          </a:blip>
          <a:stretch>
            <a:fillRect/>
          </a:stretch>
        </p:blipFill>
        <p:spPr>
          <a:xfrm>
            <a:off x="1249825" y="1737625"/>
            <a:ext cx="1694251" cy="2049274"/>
          </a:xfrm>
          <a:prstGeom prst="rect">
            <a:avLst/>
          </a:prstGeom>
          <a:noFill/>
          <a:ln>
            <a:noFill/>
          </a:ln>
        </p:spPr>
      </p:pic>
      <p:sp>
        <p:nvSpPr>
          <p:cNvPr id="91" name="Google Shape;91;p2"/>
          <p:cNvSpPr txBox="1"/>
          <p:nvPr/>
        </p:nvSpPr>
        <p:spPr>
          <a:xfrm>
            <a:off x="1249825" y="3948550"/>
            <a:ext cx="169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Cambria"/>
                <a:ea typeface="Cambria"/>
                <a:cs typeface="Cambria"/>
                <a:sym typeface="Cambria"/>
              </a:rPr>
              <a:t>Madushan M.A.C</a:t>
            </a:r>
            <a:endParaRPr>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IT19960128</a:t>
            </a:r>
            <a:endParaRPr>
              <a:solidFill>
                <a:schemeClr val="dk1"/>
              </a:solidFill>
              <a:latin typeface="Cambria"/>
              <a:ea typeface="Cambria"/>
              <a:cs typeface="Cambria"/>
              <a:sym typeface="Cambria"/>
            </a:endParaRPr>
          </a:p>
        </p:txBody>
      </p:sp>
      <p:pic>
        <p:nvPicPr>
          <p:cNvPr id="92" name="Google Shape;92;p2"/>
          <p:cNvPicPr preferRelativeResize="0"/>
          <p:nvPr/>
        </p:nvPicPr>
        <p:blipFill rotWithShape="1">
          <a:blip r:embed="rId5">
            <a:alphaModFix/>
          </a:blip>
          <a:srcRect b="23267" l="38233" r="0" t="2133"/>
          <a:stretch/>
        </p:blipFill>
        <p:spPr>
          <a:xfrm>
            <a:off x="3810000" y="1737625"/>
            <a:ext cx="1870376" cy="2049274"/>
          </a:xfrm>
          <a:prstGeom prst="rect">
            <a:avLst/>
          </a:prstGeom>
          <a:noFill/>
          <a:ln>
            <a:noFill/>
          </a:ln>
        </p:spPr>
      </p:pic>
      <p:sp>
        <p:nvSpPr>
          <p:cNvPr id="93" name="Google Shape;93;p2"/>
          <p:cNvSpPr txBox="1"/>
          <p:nvPr/>
        </p:nvSpPr>
        <p:spPr>
          <a:xfrm>
            <a:off x="3810000" y="3997000"/>
            <a:ext cx="21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Cambria"/>
                <a:ea typeface="Cambria"/>
                <a:cs typeface="Cambria"/>
                <a:sym typeface="Cambria"/>
              </a:rPr>
              <a:t>W.M.W.S Wijesekara</a:t>
            </a:r>
            <a:endParaRPr>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IT19958248</a:t>
            </a:r>
            <a:endParaRPr>
              <a:solidFill>
                <a:schemeClr val="dk1"/>
              </a:solidFill>
              <a:latin typeface="Cambria"/>
              <a:ea typeface="Cambria"/>
              <a:cs typeface="Cambria"/>
              <a:sym typeface="Cambria"/>
            </a:endParaRPr>
          </a:p>
        </p:txBody>
      </p:sp>
      <p:pic>
        <p:nvPicPr>
          <p:cNvPr id="94" name="Google Shape;94;p2"/>
          <p:cNvPicPr preferRelativeResize="0"/>
          <p:nvPr/>
        </p:nvPicPr>
        <p:blipFill rotWithShape="1">
          <a:blip r:embed="rId6">
            <a:alphaModFix/>
          </a:blip>
          <a:srcRect b="0" l="3855" r="13927" t="0"/>
          <a:stretch/>
        </p:blipFill>
        <p:spPr>
          <a:xfrm>
            <a:off x="6546300" y="1737625"/>
            <a:ext cx="1694250" cy="2049273"/>
          </a:xfrm>
          <a:prstGeom prst="rect">
            <a:avLst/>
          </a:prstGeom>
          <a:noFill/>
          <a:ln>
            <a:noFill/>
          </a:ln>
        </p:spPr>
      </p:pic>
      <p:sp>
        <p:nvSpPr>
          <p:cNvPr id="95" name="Google Shape;95;p2"/>
          <p:cNvSpPr txBox="1"/>
          <p:nvPr/>
        </p:nvSpPr>
        <p:spPr>
          <a:xfrm>
            <a:off x="6465500" y="3978525"/>
            <a:ext cx="21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Cambria"/>
                <a:ea typeface="Cambria"/>
                <a:cs typeface="Cambria"/>
                <a:sym typeface="Cambria"/>
              </a:rPr>
              <a:t>W.A.L.H.P.K Perera</a:t>
            </a:r>
            <a:endParaRPr>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IT19953434</a:t>
            </a:r>
            <a:endParaRPr>
              <a:solidFill>
                <a:schemeClr val="dk1"/>
              </a:solidFill>
              <a:latin typeface="Cambria"/>
              <a:ea typeface="Cambria"/>
              <a:cs typeface="Cambria"/>
              <a:sym typeface="Cambria"/>
            </a:endParaRPr>
          </a:p>
        </p:txBody>
      </p:sp>
      <p:sp>
        <p:nvSpPr>
          <p:cNvPr id="96" name="Google Shape;96;p2"/>
          <p:cNvSpPr txBox="1"/>
          <p:nvPr/>
        </p:nvSpPr>
        <p:spPr>
          <a:xfrm>
            <a:off x="9294175" y="3997000"/>
            <a:ext cx="21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Cambria"/>
                <a:ea typeface="Cambria"/>
                <a:cs typeface="Cambria"/>
                <a:sym typeface="Cambria"/>
              </a:rPr>
              <a:t>A.M.S.C Ananda</a:t>
            </a:r>
            <a:endParaRPr>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IT19958484</a:t>
            </a:r>
            <a:endParaRPr>
              <a:solidFill>
                <a:schemeClr val="dk1"/>
              </a:solidFill>
              <a:latin typeface="Cambria"/>
              <a:ea typeface="Cambria"/>
              <a:cs typeface="Cambria"/>
              <a:sym typeface="Cambria"/>
            </a:endParaRPr>
          </a:p>
        </p:txBody>
      </p:sp>
      <p:pic>
        <p:nvPicPr>
          <p:cNvPr id="97" name="Google Shape;97;p2"/>
          <p:cNvPicPr preferRelativeResize="0"/>
          <p:nvPr/>
        </p:nvPicPr>
        <p:blipFill rotWithShape="1">
          <a:blip r:embed="rId7">
            <a:alphaModFix/>
          </a:blip>
          <a:srcRect b="0" l="3703" r="3703" t="0"/>
          <a:stretch/>
        </p:blipFill>
        <p:spPr>
          <a:xfrm>
            <a:off x="9106475" y="1756100"/>
            <a:ext cx="1694250" cy="20492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6761b89c7f_2_349"/>
          <p:cNvSpPr/>
          <p:nvPr/>
        </p:nvSpPr>
        <p:spPr>
          <a:xfrm>
            <a:off x="2667000" y="650061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IT19958248</a:t>
            </a:r>
            <a:r>
              <a:rPr lang="en-US" sz="1800">
                <a:solidFill>
                  <a:schemeClr val="dk1"/>
                </a:solidFill>
                <a:latin typeface="Cambria"/>
                <a:ea typeface="Cambria"/>
                <a:cs typeface="Cambria"/>
                <a:sym typeface="Cambria"/>
              </a:rPr>
              <a:t>  |   B.M.W.S.Wijesekara|   22_23-J 35</a:t>
            </a:r>
            <a:endParaRPr b="0" sz="1800">
              <a:solidFill>
                <a:schemeClr val="dk1"/>
              </a:solidFill>
              <a:latin typeface="Cambria"/>
              <a:ea typeface="Cambria"/>
              <a:cs typeface="Cambria"/>
              <a:sym typeface="Cambria"/>
            </a:endParaRPr>
          </a:p>
        </p:txBody>
      </p:sp>
      <p:sp>
        <p:nvSpPr>
          <p:cNvPr id="298" name="Google Shape;298;g16761b89c7f_2_349"/>
          <p:cNvSpPr txBox="1"/>
          <p:nvPr/>
        </p:nvSpPr>
        <p:spPr>
          <a:xfrm>
            <a:off x="5791200" y="449182"/>
            <a:ext cx="6249900" cy="724500"/>
          </a:xfrm>
          <a:prstGeom prst="rect">
            <a:avLst/>
          </a:prstGeom>
          <a:noFill/>
          <a:ln>
            <a:noFill/>
          </a:ln>
        </p:spPr>
        <p:txBody>
          <a:bodyPr anchorCtr="0" anchor="ctr" bIns="45700" lIns="91425" spcFirstLastPara="1" rIns="91425" wrap="square" tIns="45700">
            <a:normAutofit fontScale="77500"/>
          </a:bodyPr>
          <a:lstStyle/>
          <a:p>
            <a:pPr indent="0" lvl="0" marL="0" marR="0" rtl="0" algn="ctr">
              <a:spcBef>
                <a:spcPts val="0"/>
              </a:spcBef>
              <a:spcAft>
                <a:spcPts val="0"/>
              </a:spcAft>
              <a:buClr>
                <a:schemeClr val="dk1"/>
              </a:buClr>
              <a:buSzPct val="100000"/>
              <a:buFont typeface="Arial"/>
              <a:buNone/>
            </a:pPr>
            <a:r>
              <a:rPr lang="en-US" sz="3600">
                <a:solidFill>
                  <a:schemeClr val="dk1"/>
                </a:solidFill>
                <a:latin typeface="Arial"/>
                <a:ea typeface="Arial"/>
                <a:cs typeface="Arial"/>
                <a:sym typeface="Arial"/>
              </a:rPr>
              <a:t>Technologies, Techniques,Algorithems</a:t>
            </a:r>
            <a:endParaRPr sz="3600">
              <a:solidFill>
                <a:schemeClr val="dk1"/>
              </a:solidFill>
              <a:latin typeface="Arial"/>
              <a:ea typeface="Arial"/>
              <a:cs typeface="Arial"/>
              <a:sym typeface="Arial"/>
            </a:endParaRPr>
          </a:p>
        </p:txBody>
      </p:sp>
      <p:sp>
        <p:nvSpPr>
          <p:cNvPr id="299" name="Google Shape;299;g16761b89c7f_2_349"/>
          <p:cNvSpPr/>
          <p:nvPr/>
        </p:nvSpPr>
        <p:spPr>
          <a:xfrm>
            <a:off x="528355" y="1828799"/>
            <a:ext cx="3203700" cy="4249800"/>
          </a:xfrm>
          <a:prstGeom prst="roundRect">
            <a:avLst>
              <a:gd fmla="val 16667" name="adj"/>
            </a:avLst>
          </a:prstGeom>
          <a:solidFill>
            <a:srgbClr val="073763"/>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0" lvl="0" marL="457200" marR="0" rtl="0" algn="l">
              <a:spcBef>
                <a:spcPts val="0"/>
              </a:spcBef>
              <a:spcAft>
                <a:spcPts val="0"/>
              </a:spcAft>
              <a:buNone/>
            </a:pPr>
            <a:r>
              <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	React JS</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	Node JS</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	Java</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	Robo 3T</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	Python</a:t>
            </a:r>
            <a:endParaRPr sz="2000">
              <a:solidFill>
                <a:srgbClr val="7F7F7F"/>
              </a:solidFill>
              <a:latin typeface="Cambria"/>
              <a:ea typeface="Cambria"/>
              <a:cs typeface="Cambria"/>
              <a:sym typeface="Cambria"/>
            </a:endParaRPr>
          </a:p>
          <a:p>
            <a:pPr indent="0" lvl="0" marL="457200" marR="0" rtl="0" algn="l">
              <a:spcBef>
                <a:spcPts val="0"/>
              </a:spcBef>
              <a:spcAft>
                <a:spcPts val="0"/>
              </a:spcAft>
              <a:buNone/>
            </a:pPr>
            <a:r>
              <a:t/>
            </a:r>
            <a:endParaRPr sz="2000">
              <a:solidFill>
                <a:srgbClr val="7F7F7F"/>
              </a:solidFill>
              <a:latin typeface="Cambria"/>
              <a:ea typeface="Cambria"/>
              <a:cs typeface="Cambria"/>
              <a:sym typeface="Cambria"/>
            </a:endParaRPr>
          </a:p>
          <a:p>
            <a:pPr indent="0" lvl="0" marL="45720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300" name="Google Shape;300;g16761b89c7f_2_349"/>
          <p:cNvSpPr/>
          <p:nvPr/>
        </p:nvSpPr>
        <p:spPr>
          <a:xfrm>
            <a:off x="8382000" y="1828800"/>
            <a:ext cx="3203700" cy="4017900"/>
          </a:xfrm>
          <a:prstGeom prst="roundRect">
            <a:avLst>
              <a:gd fmla="val 16667" name="adj"/>
            </a:avLst>
          </a:prstGeom>
          <a:solidFill>
            <a:srgbClr val="073763"/>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mbria"/>
                <a:ea typeface="Cambria"/>
                <a:cs typeface="Cambria"/>
                <a:sym typeface="Cambria"/>
              </a:rPr>
              <a:t>linear regression</a:t>
            </a:r>
            <a:endParaRPr sz="1800">
              <a:solidFill>
                <a:schemeClr val="lt1"/>
              </a:solidFill>
              <a:latin typeface="Cambria"/>
              <a:ea typeface="Cambria"/>
              <a:cs typeface="Cambria"/>
              <a:sym typeface="Cambria"/>
            </a:endParaRPr>
          </a:p>
          <a:p>
            <a:pPr indent="-285750" lvl="0" marL="285750" marR="0" rtl="0" algn="l">
              <a:spcBef>
                <a:spcPts val="0"/>
              </a:spcBef>
              <a:spcAft>
                <a:spcPts val="0"/>
              </a:spcAft>
              <a:buClr>
                <a:schemeClr val="lt1"/>
              </a:buClr>
              <a:buSzPts val="1800"/>
              <a:buFont typeface="Cambria"/>
              <a:buChar char="•"/>
            </a:pPr>
            <a:r>
              <a:rPr lang="en-US" sz="1800">
                <a:solidFill>
                  <a:schemeClr val="lt1"/>
                </a:solidFill>
                <a:latin typeface="Cambria"/>
                <a:ea typeface="Cambria"/>
                <a:cs typeface="Cambria"/>
                <a:sym typeface="Cambria"/>
              </a:rPr>
              <a:t>logistic regression</a:t>
            </a:r>
            <a:endParaRPr sz="1800">
              <a:solidFill>
                <a:schemeClr val="lt1"/>
              </a:solidFill>
              <a:latin typeface="Cambria"/>
              <a:ea typeface="Cambria"/>
              <a:cs typeface="Cambria"/>
              <a:sym typeface="Cambria"/>
            </a:endParaRPr>
          </a:p>
          <a:p>
            <a:pPr indent="-285750" lvl="0" marL="285750" marR="0" rtl="0" algn="l">
              <a:spcBef>
                <a:spcPts val="0"/>
              </a:spcBef>
              <a:spcAft>
                <a:spcPts val="0"/>
              </a:spcAft>
              <a:buClr>
                <a:schemeClr val="lt1"/>
              </a:buClr>
              <a:buSzPts val="1800"/>
              <a:buFont typeface="Cambria"/>
              <a:buChar char="•"/>
            </a:pPr>
            <a:r>
              <a:rPr lang="en-US" sz="1800">
                <a:solidFill>
                  <a:schemeClr val="lt1"/>
                </a:solidFill>
                <a:latin typeface="Cambria"/>
                <a:ea typeface="Cambria"/>
                <a:cs typeface="Cambria"/>
                <a:sym typeface="Cambria"/>
              </a:rPr>
              <a:t>random forests</a:t>
            </a:r>
            <a:endParaRPr sz="1800">
              <a:solidFill>
                <a:schemeClr val="lt1"/>
              </a:solidFill>
              <a:latin typeface="Cambria"/>
              <a:ea typeface="Cambria"/>
              <a:cs typeface="Cambria"/>
              <a:sym typeface="Cambria"/>
            </a:endParaRPr>
          </a:p>
          <a:p>
            <a:pPr indent="0" lvl="0" marL="457200" marR="0" rtl="0" algn="l">
              <a:spcBef>
                <a:spcPts val="0"/>
              </a:spcBef>
              <a:spcAft>
                <a:spcPts val="0"/>
              </a:spcAft>
              <a:buNone/>
            </a:pPr>
            <a:r>
              <a:t/>
            </a:r>
            <a:endParaRPr sz="1800">
              <a:solidFill>
                <a:schemeClr val="lt1"/>
              </a:solidFill>
              <a:latin typeface="Cambria"/>
              <a:ea typeface="Cambria"/>
              <a:cs typeface="Cambria"/>
              <a:sym typeface="Cambria"/>
            </a:endParaRPr>
          </a:p>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301" name="Google Shape;301;g16761b89c7f_2_349"/>
          <p:cNvSpPr/>
          <p:nvPr/>
        </p:nvSpPr>
        <p:spPr>
          <a:xfrm>
            <a:off x="4207210" y="1851948"/>
            <a:ext cx="3699000" cy="4144500"/>
          </a:xfrm>
          <a:prstGeom prst="roundRect">
            <a:avLst>
              <a:gd fmla="val 16667" name="adj"/>
            </a:avLst>
          </a:prstGeom>
          <a:solidFill>
            <a:srgbClr val="546321"/>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330200" lvl="0" marL="457200" marR="0" rtl="0" algn="l">
              <a:spcBef>
                <a:spcPts val="0"/>
              </a:spcBef>
              <a:spcAft>
                <a:spcPts val="0"/>
              </a:spcAft>
              <a:buSzPts val="1600"/>
              <a:buChar char="●"/>
            </a:pPr>
            <a:r>
              <a:rPr lang="en-US" sz="1600"/>
              <a:t>k-means algorithms</a:t>
            </a:r>
            <a:endParaRPr sz="1600"/>
          </a:p>
          <a:p>
            <a:pPr indent="-330200" lvl="0" marL="457200" marR="0" rtl="0" algn="l">
              <a:spcBef>
                <a:spcPts val="0"/>
              </a:spcBef>
              <a:spcAft>
                <a:spcPts val="0"/>
              </a:spcAft>
              <a:buSzPts val="1600"/>
              <a:buChar char="●"/>
            </a:pPr>
            <a:r>
              <a:rPr lang="en-US" sz="1600"/>
              <a:t>decision trees</a:t>
            </a:r>
            <a:endParaRPr sz="1600"/>
          </a:p>
          <a:p>
            <a:pPr indent="0" lvl="0" marL="914400" marR="0" rtl="0" algn="l">
              <a:spcBef>
                <a:spcPts val="0"/>
              </a:spcBef>
              <a:spcAft>
                <a:spcPts val="0"/>
              </a:spcAft>
              <a:buNone/>
            </a:pPr>
            <a:r>
              <a:t/>
            </a:r>
            <a:endParaRPr sz="1600"/>
          </a:p>
          <a:p>
            <a:pPr indent="0" lvl="0" marL="457200" marR="0" rtl="0" algn="ctr">
              <a:spcBef>
                <a:spcPts val="0"/>
              </a:spcBef>
              <a:spcAft>
                <a:spcPts val="0"/>
              </a:spcAft>
              <a:buNone/>
            </a:pPr>
            <a:r>
              <a:t/>
            </a:r>
            <a:endParaRPr sz="1800">
              <a:solidFill>
                <a:srgbClr val="0C0C0C"/>
              </a:solidFill>
              <a:latin typeface="Cambria"/>
              <a:ea typeface="Cambria"/>
              <a:cs typeface="Cambria"/>
              <a:sym typeface="Cambria"/>
            </a:endParaRPr>
          </a:p>
          <a:p>
            <a:pPr indent="-171450" lvl="0" marL="285750" marR="0" rtl="0" algn="ctr">
              <a:spcBef>
                <a:spcPts val="0"/>
              </a:spcBef>
              <a:spcAft>
                <a:spcPts val="0"/>
              </a:spcAft>
              <a:buClr>
                <a:schemeClr val="dk1"/>
              </a:buClr>
              <a:buSzPts val="1800"/>
              <a:buFont typeface="Arial"/>
              <a:buNone/>
            </a:pPr>
            <a:r>
              <a:t/>
            </a:r>
            <a:endParaRPr sz="1800">
              <a:solidFill>
                <a:schemeClr val="lt1"/>
              </a:solidFill>
              <a:latin typeface="Cambria"/>
              <a:ea typeface="Cambria"/>
              <a:cs typeface="Cambria"/>
              <a:sym typeface="Cambria"/>
            </a:endParaRPr>
          </a:p>
        </p:txBody>
      </p:sp>
      <p:sp>
        <p:nvSpPr>
          <p:cNvPr id="302" name="Google Shape;302;g16761b89c7f_2_349"/>
          <p:cNvSpPr txBox="1"/>
          <p:nvPr/>
        </p:nvSpPr>
        <p:spPr>
          <a:xfrm>
            <a:off x="5383614" y="1981200"/>
            <a:ext cx="1284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Algorithms</a:t>
            </a:r>
            <a:endParaRPr sz="1800">
              <a:solidFill>
                <a:schemeClr val="lt1"/>
              </a:solidFill>
              <a:latin typeface="Cambria"/>
              <a:ea typeface="Cambria"/>
              <a:cs typeface="Cambria"/>
              <a:sym typeface="Cambria"/>
            </a:endParaRPr>
          </a:p>
        </p:txBody>
      </p:sp>
      <p:sp>
        <p:nvSpPr>
          <p:cNvPr id="303" name="Google Shape;303;g16761b89c7f_2_349"/>
          <p:cNvSpPr txBox="1"/>
          <p:nvPr/>
        </p:nvSpPr>
        <p:spPr>
          <a:xfrm>
            <a:off x="1413309" y="1981200"/>
            <a:ext cx="1517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Technologies </a:t>
            </a:r>
            <a:endParaRPr sz="1800">
              <a:solidFill>
                <a:schemeClr val="lt1"/>
              </a:solidFill>
              <a:latin typeface="Cambria"/>
              <a:ea typeface="Cambria"/>
              <a:cs typeface="Cambria"/>
              <a:sym typeface="Cambria"/>
            </a:endParaRPr>
          </a:p>
        </p:txBody>
      </p:sp>
      <p:sp>
        <p:nvSpPr>
          <p:cNvPr id="304" name="Google Shape;304;g16761b89c7f_2_349"/>
          <p:cNvSpPr txBox="1"/>
          <p:nvPr/>
        </p:nvSpPr>
        <p:spPr>
          <a:xfrm>
            <a:off x="9333446" y="2028049"/>
            <a:ext cx="1300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Techniques</a:t>
            </a:r>
            <a:endParaRPr sz="1800">
              <a:solidFill>
                <a:schemeClr val="lt1"/>
              </a:solidFill>
              <a:latin typeface="Cambria"/>
              <a:ea typeface="Cambria"/>
              <a:cs typeface="Cambria"/>
              <a:sym typeface="Cambria"/>
            </a:endParaRPr>
          </a:p>
        </p:txBody>
      </p:sp>
      <p:sp>
        <p:nvSpPr>
          <p:cNvPr id="305" name="Google Shape;305;g16761b89c7f_2_349"/>
          <p:cNvSpPr txBox="1"/>
          <p:nvPr>
            <p:ph type="title"/>
          </p:nvPr>
        </p:nvSpPr>
        <p:spPr>
          <a:xfrm>
            <a:off x="8916202" y="-100022"/>
            <a:ext cx="3378300" cy="724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Arial"/>
              <a:buNone/>
            </a:pPr>
            <a:r>
              <a:rPr lang="en-US" sz="3600"/>
              <a:t>Methodology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16761b89c7f_2_383"/>
          <p:cNvSpPr txBox="1"/>
          <p:nvPr>
            <p:ph type="title"/>
          </p:nvPr>
        </p:nvSpPr>
        <p:spPr>
          <a:xfrm>
            <a:off x="125542" y="491675"/>
            <a:ext cx="11684100" cy="7923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sz="3600"/>
              <a:t>System , Personal and software specification requirements </a:t>
            </a:r>
            <a:endParaRPr sz="3600"/>
          </a:p>
        </p:txBody>
      </p:sp>
      <p:sp>
        <p:nvSpPr>
          <p:cNvPr id="311" name="Google Shape;311;g16761b89c7f_2_383"/>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IT19958248</a:t>
            </a:r>
            <a:r>
              <a:rPr lang="en-US" sz="1800">
                <a:solidFill>
                  <a:schemeClr val="dk1"/>
                </a:solidFill>
                <a:latin typeface="Cambria"/>
                <a:ea typeface="Cambria"/>
                <a:cs typeface="Cambria"/>
                <a:sym typeface="Cambria"/>
              </a:rPr>
              <a:t>  |   B.M.W.S.Wijesekara|   22_23-J 35</a:t>
            </a:r>
            <a:endParaRPr sz="1800">
              <a:solidFill>
                <a:schemeClr val="dk1"/>
              </a:solidFill>
              <a:latin typeface="Cambria"/>
              <a:ea typeface="Cambria"/>
              <a:cs typeface="Cambria"/>
              <a:sym typeface="Cambria"/>
            </a:endParaRPr>
          </a:p>
        </p:txBody>
      </p:sp>
      <p:sp>
        <p:nvSpPr>
          <p:cNvPr id="312" name="Google Shape;312;g16761b89c7f_2_383"/>
          <p:cNvSpPr txBox="1"/>
          <p:nvPr/>
        </p:nvSpPr>
        <p:spPr>
          <a:xfrm>
            <a:off x="9067800" y="0"/>
            <a:ext cx="3378300" cy="7245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Methodology</a:t>
            </a:r>
            <a:endParaRPr sz="3600">
              <a:solidFill>
                <a:schemeClr val="dk1"/>
              </a:solidFill>
              <a:latin typeface="Arial"/>
              <a:ea typeface="Arial"/>
              <a:cs typeface="Arial"/>
              <a:sym typeface="Arial"/>
            </a:endParaRPr>
          </a:p>
        </p:txBody>
      </p:sp>
      <p:sp>
        <p:nvSpPr>
          <p:cNvPr id="313" name="Google Shape;313;g16761b89c7f_2_383"/>
          <p:cNvSpPr/>
          <p:nvPr/>
        </p:nvSpPr>
        <p:spPr>
          <a:xfrm>
            <a:off x="685800" y="1365014"/>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Software Requirements </a:t>
            </a:r>
            <a:endParaRPr sz="1800">
              <a:solidFill>
                <a:schemeClr val="lt1"/>
              </a:solidFill>
              <a:latin typeface="Cambria"/>
              <a:ea typeface="Cambria"/>
              <a:cs typeface="Cambria"/>
              <a:sym typeface="Cambria"/>
            </a:endParaRPr>
          </a:p>
        </p:txBody>
      </p:sp>
      <p:sp>
        <p:nvSpPr>
          <p:cNvPr id="314" name="Google Shape;314;g16761b89c7f_2_383"/>
          <p:cNvSpPr/>
          <p:nvPr/>
        </p:nvSpPr>
        <p:spPr>
          <a:xfrm>
            <a:off x="6437697" y="1365014"/>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Personal Requirements</a:t>
            </a:r>
            <a:endParaRPr sz="1800">
              <a:solidFill>
                <a:schemeClr val="lt1"/>
              </a:solidFill>
              <a:latin typeface="Cambria"/>
              <a:ea typeface="Cambria"/>
              <a:cs typeface="Cambria"/>
              <a:sym typeface="Cambria"/>
            </a:endParaRPr>
          </a:p>
        </p:txBody>
      </p:sp>
      <p:sp>
        <p:nvSpPr>
          <p:cNvPr id="315" name="Google Shape;315;g16761b89c7f_2_383"/>
          <p:cNvSpPr/>
          <p:nvPr/>
        </p:nvSpPr>
        <p:spPr>
          <a:xfrm>
            <a:off x="685800" y="4099806"/>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Functional Requirements </a:t>
            </a:r>
            <a:endParaRPr sz="1800">
              <a:solidFill>
                <a:schemeClr val="lt1"/>
              </a:solidFill>
              <a:latin typeface="Cambria"/>
              <a:ea typeface="Cambria"/>
              <a:cs typeface="Cambria"/>
              <a:sym typeface="Cambria"/>
            </a:endParaRPr>
          </a:p>
        </p:txBody>
      </p:sp>
      <p:sp>
        <p:nvSpPr>
          <p:cNvPr id="316" name="Google Shape;316;g16761b89c7f_2_383"/>
          <p:cNvSpPr/>
          <p:nvPr/>
        </p:nvSpPr>
        <p:spPr>
          <a:xfrm>
            <a:off x="6437697" y="4099806"/>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Non-Functional </a:t>
            </a:r>
            <a:endParaRPr sz="1800">
              <a:solidFill>
                <a:schemeClr val="lt1"/>
              </a:solidFill>
              <a:latin typeface="Cambria"/>
              <a:ea typeface="Cambria"/>
              <a:cs typeface="Cambria"/>
              <a:sym typeface="Cambria"/>
            </a:endParaRPr>
          </a:p>
        </p:txBody>
      </p:sp>
      <p:sp>
        <p:nvSpPr>
          <p:cNvPr id="317" name="Google Shape;317;g16761b89c7f_2_383"/>
          <p:cNvSpPr/>
          <p:nvPr/>
        </p:nvSpPr>
        <p:spPr>
          <a:xfrm>
            <a:off x="685800" y="2057400"/>
            <a:ext cx="5257800" cy="19260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0" lvl="0" marL="457200" marR="0" rtl="0" algn="l">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Python</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Node Server</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Jupyter Notebook</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Visual studio code</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Firebase</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Android studio</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318" name="Google Shape;318;g16761b89c7f_2_383"/>
          <p:cNvSpPr/>
          <p:nvPr/>
        </p:nvSpPr>
        <p:spPr>
          <a:xfrm>
            <a:off x="6439301" y="2057400"/>
            <a:ext cx="5257800" cy="18288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Devices should be install to the real farm </a:t>
            </a:r>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 </a:t>
            </a:r>
            <a:endParaRPr sz="1800">
              <a:solidFill>
                <a:schemeClr val="dk1"/>
              </a:solidFill>
              <a:latin typeface="Cambria"/>
              <a:ea typeface="Cambria"/>
              <a:cs typeface="Cambria"/>
              <a:sym typeface="Cambria"/>
            </a:endParaRPr>
          </a:p>
        </p:txBody>
      </p:sp>
      <p:sp>
        <p:nvSpPr>
          <p:cNvPr id="319" name="Google Shape;319;g16761b89c7f_2_383"/>
          <p:cNvSpPr/>
          <p:nvPr/>
        </p:nvSpPr>
        <p:spPr>
          <a:xfrm>
            <a:off x="685800" y="4724400"/>
            <a:ext cx="5257800" cy="16764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System should be Obtaining Egg production and cost  Data</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System should be able to identifying  declines compared to previous month.</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Make Predictions Using Production Data.</a:t>
            </a:r>
            <a:endParaRPr/>
          </a:p>
          <a:p>
            <a:pPr indent="-171450" lvl="0" marL="285750" marR="0" rtl="0" algn="ctr">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p:txBody>
      </p:sp>
      <p:sp>
        <p:nvSpPr>
          <p:cNvPr id="320" name="Google Shape;320;g16761b89c7f_2_383"/>
          <p:cNvSpPr/>
          <p:nvPr/>
        </p:nvSpPr>
        <p:spPr>
          <a:xfrm>
            <a:off x="6443312" y="4724400"/>
            <a:ext cx="5257800" cy="16764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Mobile application should be unique for this farm</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It should be user friendly</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Should be high accuracy</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Result have to work within minimum time</a:t>
            </a:r>
            <a:endParaRPr sz="1800">
              <a:solidFill>
                <a:schemeClr val="dk1"/>
              </a:solidFill>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6761b89c7f_2_410"/>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IT19960128</a:t>
            </a:r>
            <a:r>
              <a:rPr lang="en-US" sz="1800">
                <a:solidFill>
                  <a:schemeClr val="dk1"/>
                </a:solidFill>
                <a:latin typeface="Cambria"/>
                <a:ea typeface="Cambria"/>
                <a:cs typeface="Cambria"/>
                <a:sym typeface="Cambria"/>
              </a:rPr>
              <a:t>  |   Madushan M.A.C|  22_23-J 35</a:t>
            </a:r>
            <a:endParaRPr sz="1800">
              <a:solidFill>
                <a:schemeClr val="dk1"/>
              </a:solidFill>
              <a:latin typeface="Cambria"/>
              <a:ea typeface="Cambria"/>
              <a:cs typeface="Cambria"/>
              <a:sym typeface="Cambria"/>
            </a:endParaRPr>
          </a:p>
        </p:txBody>
      </p:sp>
      <p:sp>
        <p:nvSpPr>
          <p:cNvPr id="326" name="Google Shape;326;g16761b89c7f_2_410"/>
          <p:cNvSpPr txBox="1"/>
          <p:nvPr/>
        </p:nvSpPr>
        <p:spPr>
          <a:xfrm>
            <a:off x="979725" y="493175"/>
            <a:ext cx="10118700" cy="5003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n-US" sz="1100">
                <a:solidFill>
                  <a:schemeClr val="dk1"/>
                </a:solidFill>
              </a:rPr>
              <a:t> </a:t>
            </a:r>
            <a:endParaRPr sz="1100">
              <a:solidFill>
                <a:schemeClr val="dk1"/>
              </a:solidFill>
            </a:endParaRPr>
          </a:p>
          <a:p>
            <a:pPr indent="0" lvl="0" marL="0" rtl="0" algn="l">
              <a:lnSpc>
                <a:spcPct val="115000"/>
              </a:lnSpc>
              <a:spcBef>
                <a:spcPts val="2400"/>
              </a:spcBef>
              <a:spcAft>
                <a:spcPts val="0"/>
              </a:spcAft>
              <a:buNone/>
            </a:pPr>
            <a:r>
              <a:rPr b="1" lang="en-US" sz="2300">
                <a:solidFill>
                  <a:schemeClr val="dk1"/>
                </a:solidFill>
              </a:rPr>
              <a:t>7. References</a:t>
            </a:r>
            <a:endParaRPr b="1" sz="2300">
              <a:solidFill>
                <a:schemeClr val="dk1"/>
              </a:solidFill>
            </a:endParaRPr>
          </a:p>
          <a:p>
            <a:pPr indent="0" lvl="0" marL="0" rtl="0" algn="l">
              <a:lnSpc>
                <a:spcPct val="115000"/>
              </a:lnSpc>
              <a:spcBef>
                <a:spcPts val="1200"/>
              </a:spcBef>
              <a:spcAft>
                <a:spcPts val="0"/>
              </a:spcAft>
              <a:buNone/>
            </a:pPr>
            <a:r>
              <a:rPr lang="en-US"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B. </a:t>
            </a:r>
            <a:r>
              <a:rPr lang="en-US" sz="1200">
                <a:solidFill>
                  <a:schemeClr val="dk1"/>
                </a:solidFill>
              </a:rPr>
              <a:t>MILOSEVIC</a:t>
            </a:r>
            <a:r>
              <a:rPr lang="en-US" sz="1100">
                <a:solidFill>
                  <a:schemeClr val="dk1"/>
                </a:solidFill>
              </a:rPr>
              <a:t>, B., 2019. </a:t>
            </a:r>
            <a:r>
              <a:rPr i="1" lang="en-US" sz="1100">
                <a:solidFill>
                  <a:schemeClr val="dk1"/>
                </a:solidFill>
              </a:rPr>
              <a:t>Machine learning application in growth and health prediction of broiler chickens, </a:t>
            </a:r>
            <a:r>
              <a:rPr lang="en-US" sz="1100">
                <a:solidFill>
                  <a:schemeClr val="dk1"/>
                </a:solidFill>
              </a:rPr>
              <a:t>s.l.: Cambridge Core.</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Goyal, V., Yadav, A. &amp; Mukherjee, R., 2022. </a:t>
            </a:r>
            <a:r>
              <a:rPr i="1" lang="en-US" sz="1100">
                <a:solidFill>
                  <a:schemeClr val="dk1"/>
                </a:solidFill>
              </a:rPr>
              <a:t>Performance Evaluation of Machine Learning and Deep Learning Models for Temperature Prediction in Poultry Farming, </a:t>
            </a:r>
            <a:r>
              <a:rPr lang="en-US" sz="1100">
                <a:solidFill>
                  <a:schemeClr val="dk1"/>
                </a:solidFill>
              </a:rPr>
              <a:t>s.l.: IEEE XPLORE.</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J.RothrockJrbAbhinavMishra, C. E., 2019. Food Research International. </a:t>
            </a:r>
            <a:r>
              <a:rPr i="1" lang="en-US" sz="1100">
                <a:solidFill>
                  <a:schemeClr val="dk1"/>
                </a:solidFill>
              </a:rPr>
              <a:t>Comparison between random forest and gradient boosting machine methods for predicting Listeria spp. prevalence in the environment of pastured poultry farms, </a:t>
            </a:r>
            <a:r>
              <a:rPr lang="en-US" sz="1100">
                <a:solidFill>
                  <a:schemeClr val="dk1"/>
                </a:solidFill>
              </a:rPr>
              <a:t>Volume 122, pp. 47-55.</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Maurice Pitesky, J. G. ,. T. B., 2020. </a:t>
            </a:r>
            <a:r>
              <a:rPr i="1" lang="en-US" sz="1100">
                <a:solidFill>
                  <a:schemeClr val="dk1"/>
                </a:solidFill>
              </a:rPr>
              <a:t>analyses of poultry data to improve food safety and production efficiency, </a:t>
            </a:r>
            <a:r>
              <a:rPr lang="en-US" sz="1100">
                <a:solidFill>
                  <a:schemeClr val="dk1"/>
                </a:solidFill>
              </a:rPr>
              <a:t>s.l.: CABI.</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Philip J. Hepworth, A. V. N., 2012. </a:t>
            </a:r>
            <a:r>
              <a:rPr i="1" lang="en-US" sz="1100">
                <a:solidFill>
                  <a:schemeClr val="dk1"/>
                </a:solidFill>
              </a:rPr>
              <a:t>Broiler chickens can benefit from machine learning: support vector machine analysis of observational epidemiological data, </a:t>
            </a:r>
            <a:r>
              <a:rPr lang="en-US" sz="1100">
                <a:solidFill>
                  <a:schemeClr val="dk1"/>
                </a:solidFill>
              </a:rPr>
              <a:t>s.l.: royalsocietypublishing.</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Rasheed O.Ojo, A. O. ,. H. A., 2022. Computers and Electronics in Agriculture. </a:t>
            </a:r>
            <a:r>
              <a:rPr i="1" lang="en-US" sz="1100">
                <a:solidFill>
                  <a:schemeClr val="dk1"/>
                </a:solidFill>
              </a:rPr>
              <a:t>Internet of Things and Machine Learning techniques in poultry health and welfare management: A systematic literature review, </a:t>
            </a:r>
            <a:r>
              <a:rPr lang="en-US" sz="1100">
                <a:solidFill>
                  <a:schemeClr val="dk1"/>
                </a:solidFill>
              </a:rPr>
              <a:t>Volume 200, p. 150.</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Yoo, D.-s., 2021. driven dynamic risk prediction. </a:t>
            </a:r>
            <a:r>
              <a:rPr i="1" lang="en-US" sz="1100">
                <a:solidFill>
                  <a:schemeClr val="dk1"/>
                </a:solidFill>
              </a:rPr>
              <a:t>driven dynamic risk prediction for highly pathogenic avian influenza at poultry farms in Republic of Korea, </a:t>
            </a:r>
            <a:r>
              <a:rPr lang="en-US" sz="1100">
                <a:solidFill>
                  <a:schemeClr val="dk1"/>
                </a:solidFill>
              </a:rPr>
              <a:t>p. 30.</a:t>
            </a: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 </a:t>
            </a:r>
            <a:endParaRPr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6761b89c7f_1_67"/>
          <p:cNvSpPr txBox="1"/>
          <p:nvPr>
            <p:ph type="title"/>
          </p:nvPr>
        </p:nvSpPr>
        <p:spPr>
          <a:xfrm>
            <a:off x="963084" y="2837087"/>
            <a:ext cx="10363200" cy="1362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IT19953434 | W.A.L.H.P.K. Perera</a:t>
            </a:r>
            <a:endParaRPr/>
          </a:p>
        </p:txBody>
      </p:sp>
      <p:sp>
        <p:nvSpPr>
          <p:cNvPr id="333" name="Google Shape;333;g16761b89c7f_1_67"/>
          <p:cNvSpPr txBox="1"/>
          <p:nvPr>
            <p:ph idx="1" type="body"/>
          </p:nvPr>
        </p:nvSpPr>
        <p:spPr>
          <a:xfrm>
            <a:off x="963084" y="4237261"/>
            <a:ext cx="10363200" cy="15003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rPr lang="en-US"/>
              <a:t>Specialization : Information Technology</a:t>
            </a:r>
            <a:endParaRPr/>
          </a:p>
        </p:txBody>
      </p:sp>
      <p:sp>
        <p:nvSpPr>
          <p:cNvPr id="334" name="Google Shape;334;g16761b89c7f_1_67"/>
          <p:cNvSpPr txBox="1"/>
          <p:nvPr/>
        </p:nvSpPr>
        <p:spPr>
          <a:xfrm>
            <a:off x="2873475" y="6242400"/>
            <a:ext cx="48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IT19953434   |   W.A.L.H.P.K. Perera</a:t>
            </a:r>
            <a:endParaRPr/>
          </a:p>
        </p:txBody>
      </p:sp>
      <p:pic>
        <p:nvPicPr>
          <p:cNvPr id="335" name="Google Shape;335;g16761b89c7f_1_67"/>
          <p:cNvPicPr preferRelativeResize="0"/>
          <p:nvPr/>
        </p:nvPicPr>
        <p:blipFill rotWithShape="1">
          <a:blip r:embed="rId3">
            <a:alphaModFix/>
          </a:blip>
          <a:srcRect b="0" l="3855" r="13927" t="0"/>
          <a:stretch/>
        </p:blipFill>
        <p:spPr>
          <a:xfrm>
            <a:off x="10089150" y="108050"/>
            <a:ext cx="2026650" cy="24513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6761b89c7f_2_12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IT19953434</a:t>
            </a:r>
            <a:r>
              <a:rPr lang="en-US" sz="1800">
                <a:solidFill>
                  <a:schemeClr val="dk1"/>
                </a:solidFill>
                <a:latin typeface="Cambria"/>
                <a:ea typeface="Cambria"/>
                <a:cs typeface="Cambria"/>
                <a:sym typeface="Cambria"/>
              </a:rPr>
              <a:t>  |   W.A.L.H.P.K. Perera|   22_23-J 35</a:t>
            </a:r>
            <a:endParaRPr sz="1800">
              <a:solidFill>
                <a:schemeClr val="dk1"/>
              </a:solidFill>
              <a:latin typeface="Cambria"/>
              <a:ea typeface="Cambria"/>
              <a:cs typeface="Cambria"/>
              <a:sym typeface="Cambria"/>
            </a:endParaRPr>
          </a:p>
        </p:txBody>
      </p:sp>
      <p:sp>
        <p:nvSpPr>
          <p:cNvPr id="341" name="Google Shape;341;g16761b89c7f_2_122"/>
          <p:cNvSpPr/>
          <p:nvPr/>
        </p:nvSpPr>
        <p:spPr>
          <a:xfrm>
            <a:off x="9698625" y="76200"/>
            <a:ext cx="22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sp>
        <p:nvSpPr>
          <p:cNvPr id="342" name="Google Shape;342;g16761b89c7f_2_122"/>
          <p:cNvSpPr txBox="1"/>
          <p:nvPr/>
        </p:nvSpPr>
        <p:spPr>
          <a:xfrm>
            <a:off x="3962400" y="1731291"/>
            <a:ext cx="6400800" cy="36942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In Sri Lanka, the poultry industry is run as a self-employment and also as a large-scale business. But many poultry industries still manage poultry farms using traditional methods.</a:t>
            </a:r>
            <a:r>
              <a:rPr lang="en-US" sz="1800">
                <a:solidFill>
                  <a:schemeClr val="dk1"/>
                </a:solidFill>
                <a:latin typeface="Cambria"/>
                <a:ea typeface="Cambria"/>
                <a:cs typeface="Cambria"/>
                <a:sym typeface="Cambria"/>
              </a:rPr>
              <a: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Due to rising costs, overall market price increases and demand decreases[2].</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Importance of minimizing product damage (Safety)</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As a percentage of reduced production due to existing factors[3].</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p:txBody>
      </p:sp>
      <p:sp>
        <p:nvSpPr>
          <p:cNvPr id="343" name="Google Shape;343;g16761b89c7f_2_122"/>
          <p:cNvSpPr txBox="1"/>
          <p:nvPr/>
        </p:nvSpPr>
        <p:spPr>
          <a:xfrm>
            <a:off x="5611284" y="4876800"/>
            <a:ext cx="40386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Courier New"/>
              <a:buChar char="o"/>
            </a:pPr>
            <a:r>
              <a:rPr lang="en-US" sz="1800">
                <a:solidFill>
                  <a:schemeClr val="dk1"/>
                </a:solidFill>
                <a:latin typeface="Cambria"/>
                <a:ea typeface="Cambria"/>
                <a:cs typeface="Cambria"/>
                <a:sym typeface="Cambria"/>
              </a:rPr>
              <a:t>Egg production (2019-2020) -  </a:t>
            </a:r>
            <a:r>
              <a:rPr lang="en-US" sz="1800">
                <a:solidFill>
                  <a:srgbClr val="002060"/>
                </a:solidFill>
                <a:latin typeface="Cambria"/>
                <a:ea typeface="Cambria"/>
                <a:cs typeface="Cambria"/>
                <a:sym typeface="Cambria"/>
              </a:rPr>
              <a:t>7%</a:t>
            </a:r>
            <a:endParaRPr/>
          </a:p>
          <a:p>
            <a:pPr indent="-285750" lvl="0" marL="285750" marR="0" rtl="0" algn="l">
              <a:spcBef>
                <a:spcPts val="0"/>
              </a:spcBef>
              <a:spcAft>
                <a:spcPts val="0"/>
              </a:spcAft>
              <a:buClr>
                <a:schemeClr val="dk1"/>
              </a:buClr>
              <a:buSzPts val="1800"/>
              <a:buFont typeface="Courier New"/>
              <a:buChar char="o"/>
            </a:pPr>
            <a:r>
              <a:rPr lang="en-US" sz="1800">
                <a:solidFill>
                  <a:schemeClr val="dk1"/>
                </a:solidFill>
                <a:latin typeface="Cambria"/>
                <a:ea typeface="Cambria"/>
                <a:cs typeface="Cambria"/>
                <a:sym typeface="Cambria"/>
              </a:rPr>
              <a:t>Issues layer doc  -                        </a:t>
            </a:r>
            <a:r>
              <a:rPr lang="en-US" sz="1800">
                <a:solidFill>
                  <a:srgbClr val="C00000"/>
                </a:solidFill>
                <a:latin typeface="Cambria"/>
                <a:ea typeface="Cambria"/>
                <a:cs typeface="Cambria"/>
                <a:sym typeface="Cambria"/>
              </a:rPr>
              <a:t>31%</a:t>
            </a:r>
            <a:endParaRPr/>
          </a:p>
          <a:p>
            <a:pPr indent="-285750" lvl="0" marL="285750" marR="0" rtl="0" algn="l">
              <a:spcBef>
                <a:spcPts val="0"/>
              </a:spcBef>
              <a:spcAft>
                <a:spcPts val="0"/>
              </a:spcAft>
              <a:buClr>
                <a:schemeClr val="dk1"/>
              </a:buClr>
              <a:buSzPts val="1800"/>
              <a:buFont typeface="Courier New"/>
              <a:buChar char="o"/>
            </a:pPr>
            <a:r>
              <a:rPr lang="en-US" sz="1800">
                <a:solidFill>
                  <a:schemeClr val="dk1"/>
                </a:solidFill>
                <a:latin typeface="Cambria"/>
                <a:ea typeface="Cambria"/>
                <a:cs typeface="Cambria"/>
                <a:sym typeface="Cambria"/>
              </a:rPr>
              <a:t>Imports from countries  -            </a:t>
            </a:r>
            <a:r>
              <a:rPr lang="en-US" sz="1800">
                <a:solidFill>
                  <a:srgbClr val="C00000"/>
                </a:solidFill>
                <a:latin typeface="Cambria"/>
                <a:ea typeface="Cambria"/>
                <a:cs typeface="Cambria"/>
                <a:sym typeface="Cambria"/>
              </a:rPr>
              <a:t>7%</a:t>
            </a:r>
            <a:endParaRPr sz="1800">
              <a:solidFill>
                <a:srgbClr val="C00000"/>
              </a:solidFill>
              <a:latin typeface="Cambria"/>
              <a:ea typeface="Cambria"/>
              <a:cs typeface="Cambria"/>
              <a:sym typeface="Cambria"/>
            </a:endParaRPr>
          </a:p>
        </p:txBody>
      </p:sp>
      <p:sp>
        <p:nvSpPr>
          <p:cNvPr id="344" name="Google Shape;344;g16761b89c7f_2_122"/>
          <p:cNvSpPr txBox="1"/>
          <p:nvPr/>
        </p:nvSpPr>
        <p:spPr>
          <a:xfrm>
            <a:off x="9753600" y="282633"/>
            <a:ext cx="2542200" cy="60960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rgbClr val="888888"/>
              </a:buClr>
              <a:buSzPts val="3200"/>
              <a:buFont typeface="Arial"/>
              <a:buNone/>
            </a:pPr>
            <a:r>
              <a:rPr lang="en-US" sz="3200">
                <a:solidFill>
                  <a:srgbClr val="888888"/>
                </a:solidFill>
                <a:latin typeface="Cambria"/>
                <a:ea typeface="Cambria"/>
                <a:cs typeface="Cambria"/>
                <a:sym typeface="Cambria"/>
              </a:rPr>
              <a:t>Background</a:t>
            </a:r>
            <a:endParaRPr/>
          </a:p>
        </p:txBody>
      </p:sp>
      <p:pic>
        <p:nvPicPr>
          <p:cNvPr id="345" name="Google Shape;345;g16761b89c7f_2_122"/>
          <p:cNvPicPr preferRelativeResize="0"/>
          <p:nvPr/>
        </p:nvPicPr>
        <p:blipFill>
          <a:blip r:embed="rId3">
            <a:alphaModFix/>
          </a:blip>
          <a:stretch>
            <a:fillRect/>
          </a:stretch>
        </p:blipFill>
        <p:spPr>
          <a:xfrm>
            <a:off x="321325" y="1731300"/>
            <a:ext cx="3000250" cy="240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6761b89c7f_2_219"/>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IT19953434</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W.A.L.H.P.K. Perera</a:t>
            </a:r>
            <a:r>
              <a:rPr lang="en-US" sz="1800">
                <a:solidFill>
                  <a:schemeClr val="dk1"/>
                </a:solidFill>
                <a:latin typeface="Cambria"/>
                <a:ea typeface="Cambria"/>
                <a:cs typeface="Cambria"/>
                <a:sym typeface="Cambria"/>
              </a:rPr>
              <a:t>|   22_23-J 35</a:t>
            </a:r>
            <a:endParaRPr sz="1800">
              <a:solidFill>
                <a:schemeClr val="dk1"/>
              </a:solidFill>
              <a:latin typeface="Cambria"/>
              <a:ea typeface="Cambria"/>
              <a:cs typeface="Cambria"/>
              <a:sym typeface="Cambria"/>
            </a:endParaRPr>
          </a:p>
        </p:txBody>
      </p:sp>
      <p:sp>
        <p:nvSpPr>
          <p:cNvPr id="351" name="Google Shape;351;g16761b89c7f_2_219"/>
          <p:cNvSpPr/>
          <p:nvPr/>
        </p:nvSpPr>
        <p:spPr>
          <a:xfrm>
            <a:off x="9698625" y="76200"/>
            <a:ext cx="22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sp>
        <p:nvSpPr>
          <p:cNvPr id="352" name="Google Shape;352;g16761b89c7f_2_219"/>
          <p:cNvSpPr/>
          <p:nvPr/>
        </p:nvSpPr>
        <p:spPr>
          <a:xfrm>
            <a:off x="9296400" y="563325"/>
            <a:ext cx="25485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Research Gap</a:t>
            </a:r>
            <a:endParaRPr sz="3200">
              <a:solidFill>
                <a:schemeClr val="dk1"/>
              </a:solidFill>
              <a:latin typeface="Cambria"/>
              <a:ea typeface="Cambria"/>
              <a:cs typeface="Cambria"/>
              <a:sym typeface="Cambria"/>
            </a:endParaRPr>
          </a:p>
        </p:txBody>
      </p:sp>
      <p:graphicFrame>
        <p:nvGraphicFramePr>
          <p:cNvPr id="353" name="Google Shape;353;g16761b89c7f_2_219"/>
          <p:cNvGraphicFramePr/>
          <p:nvPr/>
        </p:nvGraphicFramePr>
        <p:xfrm>
          <a:off x="1248713" y="1339250"/>
          <a:ext cx="3000000" cy="3000000"/>
        </p:xfrm>
        <a:graphic>
          <a:graphicData uri="http://schemas.openxmlformats.org/drawingml/2006/table">
            <a:tbl>
              <a:tblPr>
                <a:noFill/>
                <a:tableStyleId>{DD1A0F7E-B6C7-4AF3-B447-F462916EFF33}</a:tableStyleId>
              </a:tblPr>
              <a:tblGrid>
                <a:gridCol w="3980200"/>
                <a:gridCol w="1257925"/>
                <a:gridCol w="1543825"/>
                <a:gridCol w="686150"/>
                <a:gridCol w="1210000"/>
                <a:gridCol w="905600"/>
              </a:tblGrid>
              <a:tr h="1613175">
                <a:tc>
                  <a:txBody>
                    <a:bodyPr/>
                    <a:lstStyle/>
                    <a:p>
                      <a:pPr indent="0" lvl="0" marL="0" rtl="0" algn="l">
                        <a:lnSpc>
                          <a:spcPct val="115000"/>
                        </a:lnSpc>
                        <a:spcBef>
                          <a:spcPts val="0"/>
                        </a:spcBef>
                        <a:spcAft>
                          <a:spcPts val="0"/>
                        </a:spcAft>
                        <a:buNone/>
                      </a:pPr>
                      <a:r>
                        <a:rPr b="1" lang="en-US" sz="1800">
                          <a:solidFill>
                            <a:srgbClr val="FFFFFF"/>
                          </a:solidFill>
                          <a:latin typeface="Cambria"/>
                          <a:ea typeface="Cambria"/>
                          <a:cs typeface="Cambria"/>
                          <a:sym typeface="Cambria"/>
                        </a:rPr>
                        <a:t>Features</a:t>
                      </a:r>
                      <a:endParaRPr b="1" sz="1800">
                        <a:solidFill>
                          <a:srgbClr val="FFFFFF"/>
                        </a:solidFill>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b="1" lang="en-US" sz="1100">
                          <a:solidFill>
                            <a:srgbClr val="FFFFFF"/>
                          </a:solidFill>
                          <a:latin typeface="Cambria"/>
                          <a:ea typeface="Cambria"/>
                          <a:cs typeface="Cambria"/>
                          <a:sym typeface="Cambria"/>
                        </a:rPr>
                        <a:t>Password-Based Smart Door Locking System</a:t>
                      </a:r>
                      <a:endParaRPr b="1" sz="1100">
                        <a:solidFill>
                          <a:srgbClr val="FFFFFF"/>
                        </a:solidFill>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b="1" lang="en-US" sz="1100">
                          <a:solidFill>
                            <a:srgbClr val="FFFFFF"/>
                          </a:solidFill>
                          <a:latin typeface="Cambria"/>
                          <a:ea typeface="Cambria"/>
                          <a:cs typeface="Cambria"/>
                          <a:sym typeface="Cambria"/>
                        </a:rPr>
                        <a:t>Smart Door Lock and Lighting System using Internet of Things</a:t>
                      </a:r>
                      <a:endParaRPr b="1" sz="1100">
                        <a:solidFill>
                          <a:srgbClr val="FFFFFF"/>
                        </a:solidFill>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b="1" lang="en-US" sz="1100">
                          <a:solidFill>
                            <a:srgbClr val="FFFFFF"/>
                          </a:solidFill>
                          <a:latin typeface="Cambria"/>
                          <a:ea typeface="Cambria"/>
                          <a:cs typeface="Cambria"/>
                          <a:sym typeface="Cambria"/>
                        </a:rPr>
                        <a:t>Smart Door Lock</a:t>
                      </a:r>
                      <a:endParaRPr b="1" sz="1100">
                        <a:solidFill>
                          <a:srgbClr val="FFFFFF"/>
                        </a:solidFill>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b="1" lang="en-US" sz="1100">
                          <a:solidFill>
                            <a:srgbClr val="FFFFFF"/>
                          </a:solidFill>
                          <a:latin typeface="Cambria"/>
                          <a:ea typeface="Cambria"/>
                          <a:cs typeface="Cambria"/>
                          <a:sym typeface="Cambria"/>
                        </a:rPr>
                        <a:t>Smart door lock system with automation and security</a:t>
                      </a:r>
                      <a:endParaRPr b="1" sz="1100">
                        <a:solidFill>
                          <a:srgbClr val="FFFFFF"/>
                        </a:solidFill>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b="1" lang="en-US" sz="1100">
                          <a:solidFill>
                            <a:srgbClr val="FFFFFF"/>
                          </a:solidFill>
                          <a:latin typeface="Cambria"/>
                          <a:ea typeface="Cambria"/>
                          <a:cs typeface="Cambria"/>
                          <a:sym typeface="Cambria"/>
                        </a:rPr>
                        <a:t>Proposed System</a:t>
                      </a:r>
                      <a:endParaRPr b="1" sz="1100">
                        <a:solidFill>
                          <a:srgbClr val="FFFFFF"/>
                        </a:solidFill>
                        <a:latin typeface="Cambria"/>
                        <a:ea typeface="Cambria"/>
                        <a:cs typeface="Cambria"/>
                        <a:sym typeface="Cambria"/>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F9000"/>
                    </a:solidFill>
                  </a:tcPr>
                </a:tc>
              </a:tr>
              <a:tr h="568650">
                <a:tc>
                  <a:txBody>
                    <a:bodyPr/>
                    <a:lstStyle/>
                    <a:p>
                      <a:pPr indent="0" lvl="0" marL="0" rtl="0" algn="just">
                        <a:lnSpc>
                          <a:spcPct val="102000"/>
                        </a:lnSpc>
                        <a:spcBef>
                          <a:spcPts val="0"/>
                        </a:spcBef>
                        <a:spcAft>
                          <a:spcPts val="800"/>
                        </a:spcAft>
                        <a:buNone/>
                      </a:pPr>
                      <a:r>
                        <a:rPr lang="en-US" sz="1000"/>
                        <a:t>Identifying people using face recognition technology</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FF0000"/>
                          </a:solidFill>
                        </a:rPr>
                        <a:t>No</a:t>
                      </a:r>
                      <a:endParaRPr sz="1200">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FF0000"/>
                          </a:solidFill>
                        </a:rPr>
                        <a:t>No</a:t>
                      </a:r>
                      <a:endParaRPr sz="1200">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FF0000"/>
                          </a:solidFill>
                        </a:rPr>
                        <a:t>No</a:t>
                      </a:r>
                      <a:endParaRPr sz="1200">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568650">
                <a:tc>
                  <a:txBody>
                    <a:bodyPr/>
                    <a:lstStyle/>
                    <a:p>
                      <a:pPr indent="0" lvl="0" marL="0" rtl="0" algn="just">
                        <a:lnSpc>
                          <a:spcPct val="102000"/>
                        </a:lnSpc>
                        <a:spcBef>
                          <a:spcPts val="0"/>
                        </a:spcBef>
                        <a:spcAft>
                          <a:spcPts val="800"/>
                        </a:spcAft>
                        <a:buNone/>
                      </a:pPr>
                      <a:r>
                        <a:rPr lang="en-US" sz="1000"/>
                        <a:t>Identifying people roaming around the fence.</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FF0000"/>
                          </a:solidFill>
                        </a:rPr>
                        <a:t>No</a:t>
                      </a:r>
                      <a:endParaRPr sz="1200">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FF0000"/>
                          </a:solidFill>
                        </a:rPr>
                        <a:t>No</a:t>
                      </a:r>
                      <a:endParaRPr sz="1200">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381675">
                <a:tc>
                  <a:txBody>
                    <a:bodyPr/>
                    <a:lstStyle/>
                    <a:p>
                      <a:pPr indent="0" lvl="0" marL="0" rtl="0" algn="just">
                        <a:lnSpc>
                          <a:spcPct val="102000"/>
                        </a:lnSpc>
                        <a:spcBef>
                          <a:spcPts val="0"/>
                        </a:spcBef>
                        <a:spcAft>
                          <a:spcPts val="800"/>
                        </a:spcAft>
                        <a:buNone/>
                      </a:pPr>
                      <a:r>
                        <a:rPr lang="en-US" sz="1000"/>
                        <a:t>Creating the RFID card</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FF0000"/>
                          </a:solidFill>
                        </a:rPr>
                        <a:t>No</a:t>
                      </a:r>
                      <a:endParaRPr sz="1200">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FF0000"/>
                          </a:solidFill>
                        </a:rPr>
                        <a:t>No</a:t>
                      </a:r>
                      <a:endParaRPr sz="1200">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FF0000"/>
                          </a:solidFill>
                        </a:rPr>
                        <a:t>No</a:t>
                      </a:r>
                      <a:endParaRPr sz="1200">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568650">
                <a:tc>
                  <a:txBody>
                    <a:bodyPr/>
                    <a:lstStyle/>
                    <a:p>
                      <a:pPr indent="0" lvl="0" marL="0" rtl="0" algn="just">
                        <a:lnSpc>
                          <a:spcPct val="102000"/>
                        </a:lnSpc>
                        <a:spcBef>
                          <a:spcPts val="0"/>
                        </a:spcBef>
                        <a:spcAft>
                          <a:spcPts val="800"/>
                        </a:spcAft>
                        <a:buNone/>
                      </a:pPr>
                      <a:r>
                        <a:rPr lang="en-US" sz="1000"/>
                        <a:t>Automatic door lock opening and closing using iot technology</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FF0000"/>
                          </a:solidFill>
                        </a:rPr>
                        <a:t>No</a:t>
                      </a:r>
                      <a:endParaRPr sz="1200">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568650">
                <a:tc>
                  <a:txBody>
                    <a:bodyPr/>
                    <a:lstStyle/>
                    <a:p>
                      <a:pPr indent="0" lvl="0" marL="0" rtl="0" algn="just">
                        <a:lnSpc>
                          <a:spcPct val="102000"/>
                        </a:lnSpc>
                        <a:spcBef>
                          <a:spcPts val="0"/>
                        </a:spcBef>
                        <a:spcAft>
                          <a:spcPts val="800"/>
                        </a:spcAft>
                        <a:buNone/>
                      </a:pPr>
                      <a:r>
                        <a:rPr lang="en-US" sz="1000"/>
                        <a:t>Create an android application and notify the user through it.</a:t>
                      </a:r>
                      <a:endParaRPr sz="10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FF0000"/>
                          </a:solidFill>
                        </a:rPr>
                        <a:t>No</a:t>
                      </a:r>
                      <a:endParaRPr sz="1200">
                        <a:solidFill>
                          <a:srgbClr val="FF000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02000"/>
                        </a:lnSpc>
                        <a:spcBef>
                          <a:spcPts val="0"/>
                        </a:spcBef>
                        <a:spcAft>
                          <a:spcPts val="800"/>
                        </a:spcAft>
                        <a:buNone/>
                      </a:pPr>
                      <a:r>
                        <a:rPr lang="en-US" sz="1200">
                          <a:solidFill>
                            <a:srgbClr val="00B050"/>
                          </a:solidFill>
                        </a:rPr>
                        <a:t>Yes</a:t>
                      </a:r>
                      <a:endParaRPr sz="1200">
                        <a:solidFill>
                          <a:srgbClr val="00B050"/>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6761b89c7f_2_232"/>
          <p:cNvSpPr txBox="1"/>
          <p:nvPr>
            <p:ph type="title"/>
          </p:nvPr>
        </p:nvSpPr>
        <p:spPr>
          <a:xfrm>
            <a:off x="7696200" y="228600"/>
            <a:ext cx="4292700" cy="8685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br>
              <a:rPr lang="en-US"/>
            </a:br>
            <a:r>
              <a:rPr lang="en-US"/>
              <a:t>Research Question</a:t>
            </a:r>
            <a:endParaRPr/>
          </a:p>
        </p:txBody>
      </p:sp>
      <p:sp>
        <p:nvSpPr>
          <p:cNvPr id="359" name="Google Shape;359;g16761b89c7f_2_23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IT19953434</a:t>
            </a:r>
            <a:r>
              <a:rPr lang="en-US" sz="1800">
                <a:solidFill>
                  <a:schemeClr val="dk1"/>
                </a:solidFill>
                <a:latin typeface="Cambria"/>
                <a:ea typeface="Cambria"/>
                <a:cs typeface="Cambria"/>
                <a:sym typeface="Cambria"/>
              </a:rPr>
              <a:t>   |   W.A.L.H.P.K.Perera|   22_23-J 35</a:t>
            </a:r>
            <a:endParaRPr sz="1800">
              <a:solidFill>
                <a:schemeClr val="dk1"/>
              </a:solidFill>
              <a:latin typeface="Cambria"/>
              <a:ea typeface="Cambria"/>
              <a:cs typeface="Cambria"/>
              <a:sym typeface="Cambria"/>
            </a:endParaRPr>
          </a:p>
        </p:txBody>
      </p:sp>
      <p:sp>
        <p:nvSpPr>
          <p:cNvPr id="360" name="Google Shape;360;g16761b89c7f_2_232"/>
          <p:cNvSpPr/>
          <p:nvPr/>
        </p:nvSpPr>
        <p:spPr>
          <a:xfrm>
            <a:off x="9698625" y="76200"/>
            <a:ext cx="22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sp>
        <p:nvSpPr>
          <p:cNvPr id="361" name="Google Shape;361;g16761b89c7f_2_232"/>
          <p:cNvSpPr/>
          <p:nvPr/>
        </p:nvSpPr>
        <p:spPr>
          <a:xfrm>
            <a:off x="7086600" y="2057400"/>
            <a:ext cx="4495800" cy="13851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Unwanted people and predators enter the farm causing damage to the farm. Therefore, there is a problem of farm and animal safety.</a:t>
            </a:r>
            <a:endParaRPr sz="1800">
              <a:solidFill>
                <a:schemeClr val="dk1"/>
              </a:solidFill>
              <a:latin typeface="Cambria"/>
              <a:ea typeface="Cambria"/>
              <a:cs typeface="Cambria"/>
              <a:sym typeface="Cambria"/>
            </a:endParaRPr>
          </a:p>
        </p:txBody>
      </p:sp>
      <p:sp>
        <p:nvSpPr>
          <p:cNvPr id="362" name="Google Shape;362;g16761b89c7f_2_232"/>
          <p:cNvSpPr/>
          <p:nvPr/>
        </p:nvSpPr>
        <p:spPr>
          <a:xfrm>
            <a:off x="7086600" y="4046522"/>
            <a:ext cx="4495800" cy="11424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There is a problem with monitoring the overall condition of the farm from the outside.</a:t>
            </a:r>
            <a:endParaRPr sz="1800">
              <a:solidFill>
                <a:schemeClr val="dk1"/>
              </a:solidFill>
              <a:latin typeface="Cambria"/>
              <a:ea typeface="Cambria"/>
              <a:cs typeface="Cambria"/>
              <a:sym typeface="Cambria"/>
            </a:endParaRPr>
          </a:p>
        </p:txBody>
      </p:sp>
      <p:pic>
        <p:nvPicPr>
          <p:cNvPr id="363" name="Google Shape;363;g16761b89c7f_2_232"/>
          <p:cNvPicPr preferRelativeResize="0"/>
          <p:nvPr/>
        </p:nvPicPr>
        <p:blipFill rotWithShape="1">
          <a:blip r:embed="rId3">
            <a:alphaModFix/>
          </a:blip>
          <a:srcRect b="0" l="0" r="0" t="0"/>
          <a:stretch/>
        </p:blipFill>
        <p:spPr>
          <a:xfrm>
            <a:off x="457200" y="546700"/>
            <a:ext cx="5714999" cy="51587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6761b89c7f_2_243"/>
          <p:cNvSpPr txBox="1"/>
          <p:nvPr>
            <p:ph type="title"/>
          </p:nvPr>
        </p:nvSpPr>
        <p:spPr>
          <a:xfrm>
            <a:off x="5943600" y="83419"/>
            <a:ext cx="6121500" cy="8685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br>
              <a:rPr lang="en-US"/>
            </a:br>
            <a:r>
              <a:rPr lang="en-US"/>
              <a:t>Specific and sub Objective</a:t>
            </a:r>
            <a:endParaRPr/>
          </a:p>
        </p:txBody>
      </p:sp>
      <p:sp>
        <p:nvSpPr>
          <p:cNvPr id="369" name="Google Shape;369;g16761b89c7f_2_243"/>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IT19953434</a:t>
            </a:r>
            <a:r>
              <a:rPr lang="en-US" sz="1800">
                <a:solidFill>
                  <a:schemeClr val="dk1"/>
                </a:solidFill>
                <a:latin typeface="Cambria"/>
                <a:ea typeface="Cambria"/>
                <a:cs typeface="Cambria"/>
                <a:sym typeface="Cambria"/>
              </a:rPr>
              <a:t>   |   W.A.L.H.P.K.Perera|   22_23-J 35</a:t>
            </a:r>
            <a:endParaRPr sz="1800">
              <a:solidFill>
                <a:schemeClr val="dk1"/>
              </a:solidFill>
              <a:latin typeface="Cambria"/>
              <a:ea typeface="Cambria"/>
              <a:cs typeface="Cambria"/>
              <a:sym typeface="Cambria"/>
            </a:endParaRPr>
          </a:p>
        </p:txBody>
      </p:sp>
      <p:sp>
        <p:nvSpPr>
          <p:cNvPr id="370" name="Google Shape;370;g16761b89c7f_2_243"/>
          <p:cNvSpPr/>
          <p:nvPr/>
        </p:nvSpPr>
        <p:spPr>
          <a:xfrm>
            <a:off x="9698625" y="76200"/>
            <a:ext cx="22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sp>
        <p:nvSpPr>
          <p:cNvPr id="371" name="Google Shape;371;g16761b89c7f_2_243"/>
          <p:cNvSpPr/>
          <p:nvPr/>
        </p:nvSpPr>
        <p:spPr>
          <a:xfrm>
            <a:off x="1253175" y="2727950"/>
            <a:ext cx="3272100" cy="1866000"/>
          </a:xfrm>
          <a:prstGeom prst="roundRect">
            <a:avLst>
              <a:gd fmla="val 16667" name="adj"/>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mbria"/>
                <a:ea typeface="Cambria"/>
                <a:cs typeface="Cambria"/>
                <a:sym typeface="Cambria"/>
              </a:rPr>
              <a:t>System for identification of unauthorized persons and animals entering the poultry farm.</a:t>
            </a:r>
            <a:endParaRPr sz="1800">
              <a:solidFill>
                <a:schemeClr val="dk1"/>
              </a:solidFill>
              <a:latin typeface="Cambria"/>
              <a:ea typeface="Cambria"/>
              <a:cs typeface="Cambria"/>
              <a:sym typeface="Cambria"/>
            </a:endParaRPr>
          </a:p>
        </p:txBody>
      </p:sp>
      <p:sp>
        <p:nvSpPr>
          <p:cNvPr id="372" name="Google Shape;372;g16761b89c7f_2_243"/>
          <p:cNvSpPr/>
          <p:nvPr/>
        </p:nvSpPr>
        <p:spPr>
          <a:xfrm>
            <a:off x="6705600" y="2921349"/>
            <a:ext cx="5029182" cy="897210"/>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US" sz="1800">
                <a:solidFill>
                  <a:schemeClr val="lt1"/>
                </a:solidFill>
                <a:latin typeface="Cambria"/>
                <a:ea typeface="Cambria"/>
                <a:cs typeface="Cambria"/>
                <a:sym typeface="Cambria"/>
              </a:rPr>
              <a:t>Face detections &amp; RFID reader</a:t>
            </a:r>
            <a:endParaRPr sz="1800">
              <a:solidFill>
                <a:schemeClr val="dk1"/>
              </a:solidFill>
              <a:latin typeface="Cambria"/>
              <a:ea typeface="Cambria"/>
              <a:cs typeface="Cambria"/>
              <a:sym typeface="Cambria"/>
            </a:endParaRPr>
          </a:p>
        </p:txBody>
      </p:sp>
      <p:sp>
        <p:nvSpPr>
          <p:cNvPr id="373" name="Google Shape;373;g16761b89c7f_2_243"/>
          <p:cNvSpPr/>
          <p:nvPr/>
        </p:nvSpPr>
        <p:spPr>
          <a:xfrm>
            <a:off x="6705600" y="3996870"/>
            <a:ext cx="5029182" cy="897210"/>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Face Recognition</a:t>
            </a:r>
            <a:endParaRPr sz="1800">
              <a:solidFill>
                <a:schemeClr val="dk1"/>
              </a:solidFill>
              <a:latin typeface="Cambria"/>
              <a:ea typeface="Cambria"/>
              <a:cs typeface="Cambria"/>
              <a:sym typeface="Cambria"/>
            </a:endParaRPr>
          </a:p>
        </p:txBody>
      </p:sp>
      <p:sp>
        <p:nvSpPr>
          <p:cNvPr id="374" name="Google Shape;374;g16761b89c7f_2_243"/>
          <p:cNvSpPr/>
          <p:nvPr/>
        </p:nvSpPr>
        <p:spPr>
          <a:xfrm>
            <a:off x="6705600" y="5049906"/>
            <a:ext cx="5029182" cy="897210"/>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457200" lvl="0" marL="914400" marR="0" rtl="0" algn="l">
              <a:spcBef>
                <a:spcPts val="0"/>
              </a:spcBef>
              <a:spcAft>
                <a:spcPts val="0"/>
              </a:spcAft>
              <a:buNone/>
            </a:pPr>
            <a:r>
              <a:rPr lang="en-US" sz="1800">
                <a:solidFill>
                  <a:schemeClr val="lt1"/>
                </a:solidFill>
                <a:latin typeface="Cambria"/>
                <a:ea typeface="Cambria"/>
                <a:cs typeface="Cambria"/>
                <a:sym typeface="Cambria"/>
              </a:rPr>
              <a:t>Door Unlock</a:t>
            </a:r>
            <a:endParaRPr/>
          </a:p>
        </p:txBody>
      </p:sp>
      <p:sp>
        <p:nvSpPr>
          <p:cNvPr id="375" name="Google Shape;375;g16761b89c7f_2_243"/>
          <p:cNvSpPr/>
          <p:nvPr/>
        </p:nvSpPr>
        <p:spPr>
          <a:xfrm>
            <a:off x="6705600" y="1830743"/>
            <a:ext cx="5029182" cy="897210"/>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Camera captured images </a:t>
            </a:r>
            <a:endParaRPr sz="1800">
              <a:solidFill>
                <a:schemeClr val="lt1"/>
              </a:solidFill>
              <a:latin typeface="Cambria"/>
              <a:ea typeface="Cambria"/>
              <a:cs typeface="Cambria"/>
              <a:sym typeface="Cambria"/>
            </a:endParaRPr>
          </a:p>
        </p:txBody>
      </p:sp>
      <p:cxnSp>
        <p:nvCxnSpPr>
          <p:cNvPr id="376" name="Google Shape;376;g16761b89c7f_2_243"/>
          <p:cNvCxnSpPr/>
          <p:nvPr/>
        </p:nvCxnSpPr>
        <p:spPr>
          <a:xfrm flipH="1" rot="10800000">
            <a:off x="4450466" y="2298710"/>
            <a:ext cx="2226300" cy="1300500"/>
          </a:xfrm>
          <a:prstGeom prst="straightConnector1">
            <a:avLst/>
          </a:prstGeom>
          <a:noFill/>
          <a:ln cap="flat" cmpd="sng" w="38100">
            <a:solidFill>
              <a:schemeClr val="accent6"/>
            </a:solidFill>
            <a:prstDash val="solid"/>
            <a:round/>
            <a:headEnd len="sm" w="sm" type="none"/>
            <a:tailEnd len="med" w="med" type="triangle"/>
          </a:ln>
        </p:spPr>
      </p:cxnSp>
      <p:cxnSp>
        <p:nvCxnSpPr>
          <p:cNvPr id="377" name="Google Shape;377;g16761b89c7f_2_243"/>
          <p:cNvCxnSpPr>
            <a:endCxn id="372" idx="1"/>
          </p:cNvCxnSpPr>
          <p:nvPr/>
        </p:nvCxnSpPr>
        <p:spPr>
          <a:xfrm flipH="1" rot="10800000">
            <a:off x="4450500" y="3369954"/>
            <a:ext cx="2255100" cy="256200"/>
          </a:xfrm>
          <a:prstGeom prst="straightConnector1">
            <a:avLst/>
          </a:prstGeom>
          <a:noFill/>
          <a:ln cap="flat" cmpd="sng" w="38100">
            <a:solidFill>
              <a:schemeClr val="accent6"/>
            </a:solidFill>
            <a:prstDash val="solid"/>
            <a:round/>
            <a:headEnd len="sm" w="sm" type="none"/>
            <a:tailEnd len="med" w="med" type="triangle"/>
          </a:ln>
        </p:spPr>
      </p:cxnSp>
      <p:cxnSp>
        <p:nvCxnSpPr>
          <p:cNvPr id="378" name="Google Shape;378;g16761b89c7f_2_243"/>
          <p:cNvCxnSpPr>
            <a:stCxn id="371" idx="3"/>
            <a:endCxn id="373" idx="1"/>
          </p:cNvCxnSpPr>
          <p:nvPr/>
        </p:nvCxnSpPr>
        <p:spPr>
          <a:xfrm>
            <a:off x="4525275" y="3660950"/>
            <a:ext cx="2180400" cy="784500"/>
          </a:xfrm>
          <a:prstGeom prst="straightConnector1">
            <a:avLst/>
          </a:prstGeom>
          <a:noFill/>
          <a:ln cap="flat" cmpd="sng" w="38100">
            <a:solidFill>
              <a:schemeClr val="accent6"/>
            </a:solidFill>
            <a:prstDash val="solid"/>
            <a:round/>
            <a:headEnd len="sm" w="sm" type="none"/>
            <a:tailEnd len="med" w="med" type="triangle"/>
          </a:ln>
        </p:spPr>
      </p:cxnSp>
      <p:cxnSp>
        <p:nvCxnSpPr>
          <p:cNvPr id="379" name="Google Shape;379;g16761b89c7f_2_243"/>
          <p:cNvCxnSpPr>
            <a:stCxn id="371" idx="3"/>
          </p:cNvCxnSpPr>
          <p:nvPr/>
        </p:nvCxnSpPr>
        <p:spPr>
          <a:xfrm>
            <a:off x="4525275" y="3660950"/>
            <a:ext cx="2316900" cy="1670100"/>
          </a:xfrm>
          <a:prstGeom prst="straightConnector1">
            <a:avLst/>
          </a:prstGeom>
          <a:noFill/>
          <a:ln cap="flat" cmpd="sng" w="38100">
            <a:solidFill>
              <a:schemeClr val="accent6"/>
            </a:solidFill>
            <a:prstDash val="solid"/>
            <a:round/>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6761b89c7f_1_173"/>
          <p:cNvSpPr txBox="1"/>
          <p:nvPr>
            <p:ph type="title"/>
          </p:nvPr>
        </p:nvSpPr>
        <p:spPr>
          <a:xfrm>
            <a:off x="7419850" y="350700"/>
            <a:ext cx="4772100" cy="792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Methodology</a:t>
            </a:r>
            <a:endParaRPr/>
          </a:p>
        </p:txBody>
      </p:sp>
      <p:sp>
        <p:nvSpPr>
          <p:cNvPr id="386" name="Google Shape;386;g16761b89c7f_1_173"/>
          <p:cNvSpPr txBox="1"/>
          <p:nvPr>
            <p:ph idx="1" type="body"/>
          </p:nvPr>
        </p:nvSpPr>
        <p:spPr>
          <a:xfrm>
            <a:off x="8389600" y="1060350"/>
            <a:ext cx="4053900" cy="7923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System Diagram</a:t>
            </a:r>
            <a:endParaRPr/>
          </a:p>
        </p:txBody>
      </p:sp>
      <p:pic>
        <p:nvPicPr>
          <p:cNvPr id="387" name="Google Shape;387;g16761b89c7f_1_173"/>
          <p:cNvPicPr preferRelativeResize="0"/>
          <p:nvPr/>
        </p:nvPicPr>
        <p:blipFill>
          <a:blip r:embed="rId3">
            <a:alphaModFix/>
          </a:blip>
          <a:stretch>
            <a:fillRect/>
          </a:stretch>
        </p:blipFill>
        <p:spPr>
          <a:xfrm>
            <a:off x="1904075" y="1395450"/>
            <a:ext cx="8237201" cy="4677916"/>
          </a:xfrm>
          <a:prstGeom prst="rect">
            <a:avLst/>
          </a:prstGeom>
          <a:noFill/>
          <a:ln>
            <a:noFill/>
          </a:ln>
        </p:spPr>
      </p:pic>
      <p:sp>
        <p:nvSpPr>
          <p:cNvPr id="388" name="Google Shape;388;g16761b89c7f_1_173"/>
          <p:cNvSpPr txBox="1"/>
          <p:nvPr/>
        </p:nvSpPr>
        <p:spPr>
          <a:xfrm>
            <a:off x="2647750" y="6163950"/>
            <a:ext cx="477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IT19953434   |   W.A.L.H.P.K.Perera|   22_23-J 35</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16761b89c7f_2_277"/>
          <p:cNvSpPr/>
          <p:nvPr/>
        </p:nvSpPr>
        <p:spPr>
          <a:xfrm>
            <a:off x="2667000" y="650061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IT19953434</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W.A.L.H.P.K. Perera</a:t>
            </a:r>
            <a:r>
              <a:rPr lang="en-US" sz="1800">
                <a:solidFill>
                  <a:schemeClr val="dk1"/>
                </a:solidFill>
                <a:latin typeface="Cambria"/>
                <a:ea typeface="Cambria"/>
                <a:cs typeface="Cambria"/>
                <a:sym typeface="Cambria"/>
              </a:rPr>
              <a:t>| 22_23-J 35</a:t>
            </a:r>
            <a:endParaRPr b="0" sz="1800">
              <a:solidFill>
                <a:schemeClr val="dk1"/>
              </a:solidFill>
              <a:latin typeface="Cambria"/>
              <a:ea typeface="Cambria"/>
              <a:cs typeface="Cambria"/>
              <a:sym typeface="Cambria"/>
            </a:endParaRPr>
          </a:p>
        </p:txBody>
      </p:sp>
      <p:sp>
        <p:nvSpPr>
          <p:cNvPr id="394" name="Google Shape;394;g16761b89c7f_2_277"/>
          <p:cNvSpPr txBox="1"/>
          <p:nvPr/>
        </p:nvSpPr>
        <p:spPr>
          <a:xfrm>
            <a:off x="5791200" y="449182"/>
            <a:ext cx="6249900" cy="724500"/>
          </a:xfrm>
          <a:prstGeom prst="rect">
            <a:avLst/>
          </a:prstGeom>
          <a:noFill/>
          <a:ln>
            <a:noFill/>
          </a:ln>
        </p:spPr>
        <p:txBody>
          <a:bodyPr anchorCtr="0" anchor="ctr" bIns="45700" lIns="91425" spcFirstLastPara="1" rIns="91425" wrap="square" tIns="45700">
            <a:normAutofit fontScale="77500"/>
          </a:bodyPr>
          <a:lstStyle/>
          <a:p>
            <a:pPr indent="0" lvl="0" marL="0" marR="0" rtl="0" algn="ctr">
              <a:spcBef>
                <a:spcPts val="0"/>
              </a:spcBef>
              <a:spcAft>
                <a:spcPts val="0"/>
              </a:spcAft>
              <a:buClr>
                <a:schemeClr val="dk1"/>
              </a:buClr>
              <a:buSzPct val="100000"/>
              <a:buFont typeface="Arial"/>
              <a:buNone/>
            </a:pPr>
            <a:r>
              <a:rPr lang="en-US" sz="3600">
                <a:solidFill>
                  <a:schemeClr val="dk1"/>
                </a:solidFill>
                <a:latin typeface="Arial"/>
                <a:ea typeface="Arial"/>
                <a:cs typeface="Arial"/>
                <a:sym typeface="Arial"/>
              </a:rPr>
              <a:t>Technologies, Techniques,Algorithems</a:t>
            </a:r>
            <a:endParaRPr sz="3600">
              <a:solidFill>
                <a:schemeClr val="dk1"/>
              </a:solidFill>
              <a:latin typeface="Arial"/>
              <a:ea typeface="Arial"/>
              <a:cs typeface="Arial"/>
              <a:sym typeface="Arial"/>
            </a:endParaRPr>
          </a:p>
        </p:txBody>
      </p:sp>
      <p:sp>
        <p:nvSpPr>
          <p:cNvPr id="395" name="Google Shape;395;g16761b89c7f_2_277"/>
          <p:cNvSpPr/>
          <p:nvPr/>
        </p:nvSpPr>
        <p:spPr>
          <a:xfrm>
            <a:off x="528355" y="1828799"/>
            <a:ext cx="3203700" cy="4249800"/>
          </a:xfrm>
          <a:prstGeom prst="roundRect">
            <a:avLst>
              <a:gd fmla="val 16667" name="adj"/>
            </a:avLst>
          </a:prstGeom>
          <a:solidFill>
            <a:srgbClr val="073763"/>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0" lvl="0" marL="457200" marR="0" rtl="0" algn="l">
              <a:spcBef>
                <a:spcPts val="0"/>
              </a:spcBef>
              <a:spcAft>
                <a:spcPts val="0"/>
              </a:spcAft>
              <a:buNone/>
            </a:pPr>
            <a:r>
              <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	React JS</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	Node JS</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	Java</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	Robo 3T</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	Python</a:t>
            </a:r>
            <a:endParaRPr sz="2000">
              <a:solidFill>
                <a:srgbClr val="7F7F7F"/>
              </a:solidFill>
              <a:latin typeface="Cambria"/>
              <a:ea typeface="Cambria"/>
              <a:cs typeface="Cambria"/>
              <a:sym typeface="Cambria"/>
            </a:endParaRPr>
          </a:p>
          <a:p>
            <a:pPr indent="0" lvl="0" marL="457200" marR="0" rtl="0" algn="l">
              <a:spcBef>
                <a:spcPts val="0"/>
              </a:spcBef>
              <a:spcAft>
                <a:spcPts val="0"/>
              </a:spcAft>
              <a:buNone/>
            </a:pPr>
            <a:r>
              <a:t/>
            </a:r>
            <a:endParaRPr sz="2000">
              <a:solidFill>
                <a:srgbClr val="7F7F7F"/>
              </a:solidFill>
              <a:latin typeface="Cambria"/>
              <a:ea typeface="Cambria"/>
              <a:cs typeface="Cambria"/>
              <a:sym typeface="Cambria"/>
            </a:endParaRPr>
          </a:p>
          <a:p>
            <a:pPr indent="0" lvl="0" marL="45720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396" name="Google Shape;396;g16761b89c7f_2_277"/>
          <p:cNvSpPr/>
          <p:nvPr/>
        </p:nvSpPr>
        <p:spPr>
          <a:xfrm>
            <a:off x="8382000" y="1828800"/>
            <a:ext cx="3203700" cy="4017900"/>
          </a:xfrm>
          <a:prstGeom prst="roundRect">
            <a:avLst>
              <a:gd fmla="val 16667" name="adj"/>
            </a:avLst>
          </a:prstGeom>
          <a:solidFill>
            <a:srgbClr val="073763"/>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mbria"/>
                <a:ea typeface="Cambria"/>
                <a:cs typeface="Cambria"/>
                <a:sym typeface="Cambria"/>
              </a:rPr>
              <a:t>linear regression</a:t>
            </a:r>
            <a:endParaRPr sz="1800">
              <a:solidFill>
                <a:schemeClr val="lt1"/>
              </a:solidFill>
              <a:latin typeface="Cambria"/>
              <a:ea typeface="Cambria"/>
              <a:cs typeface="Cambria"/>
              <a:sym typeface="Cambria"/>
            </a:endParaRPr>
          </a:p>
          <a:p>
            <a:pPr indent="-285750" lvl="0" marL="285750" marR="0" rtl="0" algn="l">
              <a:spcBef>
                <a:spcPts val="0"/>
              </a:spcBef>
              <a:spcAft>
                <a:spcPts val="0"/>
              </a:spcAft>
              <a:buClr>
                <a:schemeClr val="lt1"/>
              </a:buClr>
              <a:buSzPts val="1800"/>
              <a:buFont typeface="Cambria"/>
              <a:buChar char="•"/>
            </a:pPr>
            <a:r>
              <a:rPr lang="en-US" sz="1800">
                <a:solidFill>
                  <a:schemeClr val="lt1"/>
                </a:solidFill>
                <a:latin typeface="Cambria"/>
                <a:ea typeface="Cambria"/>
                <a:cs typeface="Cambria"/>
                <a:sym typeface="Cambria"/>
              </a:rPr>
              <a:t>logistic regression</a:t>
            </a:r>
            <a:endParaRPr sz="1800">
              <a:solidFill>
                <a:schemeClr val="lt1"/>
              </a:solidFill>
              <a:latin typeface="Cambria"/>
              <a:ea typeface="Cambria"/>
              <a:cs typeface="Cambria"/>
              <a:sym typeface="Cambria"/>
            </a:endParaRPr>
          </a:p>
          <a:p>
            <a:pPr indent="-285750" lvl="0" marL="285750" marR="0" rtl="0" algn="l">
              <a:spcBef>
                <a:spcPts val="0"/>
              </a:spcBef>
              <a:spcAft>
                <a:spcPts val="0"/>
              </a:spcAft>
              <a:buClr>
                <a:schemeClr val="lt1"/>
              </a:buClr>
              <a:buSzPts val="1800"/>
              <a:buFont typeface="Cambria"/>
              <a:buChar char="•"/>
            </a:pPr>
            <a:r>
              <a:rPr lang="en-US" sz="1800">
                <a:solidFill>
                  <a:schemeClr val="lt1"/>
                </a:solidFill>
                <a:latin typeface="Cambria"/>
                <a:ea typeface="Cambria"/>
                <a:cs typeface="Cambria"/>
                <a:sym typeface="Cambria"/>
              </a:rPr>
              <a:t>random forests</a:t>
            </a:r>
            <a:endParaRPr sz="1800">
              <a:solidFill>
                <a:schemeClr val="lt1"/>
              </a:solidFill>
              <a:latin typeface="Cambria"/>
              <a:ea typeface="Cambria"/>
              <a:cs typeface="Cambria"/>
              <a:sym typeface="Cambria"/>
            </a:endParaRPr>
          </a:p>
          <a:p>
            <a:pPr indent="0" lvl="0" marL="457200" marR="0" rtl="0" algn="l">
              <a:spcBef>
                <a:spcPts val="0"/>
              </a:spcBef>
              <a:spcAft>
                <a:spcPts val="0"/>
              </a:spcAft>
              <a:buNone/>
            </a:pPr>
            <a:r>
              <a:t/>
            </a:r>
            <a:endParaRPr sz="1800">
              <a:solidFill>
                <a:schemeClr val="lt1"/>
              </a:solidFill>
              <a:latin typeface="Cambria"/>
              <a:ea typeface="Cambria"/>
              <a:cs typeface="Cambria"/>
              <a:sym typeface="Cambria"/>
            </a:endParaRPr>
          </a:p>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397" name="Google Shape;397;g16761b89c7f_2_277"/>
          <p:cNvSpPr/>
          <p:nvPr/>
        </p:nvSpPr>
        <p:spPr>
          <a:xfrm>
            <a:off x="4207210" y="1851948"/>
            <a:ext cx="3699000" cy="4144500"/>
          </a:xfrm>
          <a:prstGeom prst="roundRect">
            <a:avLst>
              <a:gd fmla="val 16667" name="adj"/>
            </a:avLst>
          </a:prstGeom>
          <a:solidFill>
            <a:srgbClr val="546321"/>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330200" lvl="0" marL="457200" marR="0" rtl="0" algn="l">
              <a:spcBef>
                <a:spcPts val="0"/>
              </a:spcBef>
              <a:spcAft>
                <a:spcPts val="0"/>
              </a:spcAft>
              <a:buSzPts val="1600"/>
              <a:buChar char="●"/>
            </a:pPr>
            <a:r>
              <a:rPr lang="en-US" sz="1600"/>
              <a:t>k-means algorithms</a:t>
            </a:r>
            <a:endParaRPr sz="1600"/>
          </a:p>
          <a:p>
            <a:pPr indent="-330200" lvl="0" marL="457200" marR="0" rtl="0" algn="l">
              <a:spcBef>
                <a:spcPts val="0"/>
              </a:spcBef>
              <a:spcAft>
                <a:spcPts val="0"/>
              </a:spcAft>
              <a:buSzPts val="1600"/>
              <a:buChar char="●"/>
            </a:pPr>
            <a:r>
              <a:rPr lang="en-US" sz="1600"/>
              <a:t>decision trees</a:t>
            </a:r>
            <a:endParaRPr sz="1600"/>
          </a:p>
          <a:p>
            <a:pPr indent="0" lvl="0" marL="914400" marR="0" rtl="0" algn="l">
              <a:spcBef>
                <a:spcPts val="0"/>
              </a:spcBef>
              <a:spcAft>
                <a:spcPts val="0"/>
              </a:spcAft>
              <a:buNone/>
            </a:pPr>
            <a:r>
              <a:t/>
            </a:r>
            <a:endParaRPr sz="1600"/>
          </a:p>
          <a:p>
            <a:pPr indent="0" lvl="0" marL="457200" marR="0" rtl="0" algn="ctr">
              <a:spcBef>
                <a:spcPts val="0"/>
              </a:spcBef>
              <a:spcAft>
                <a:spcPts val="0"/>
              </a:spcAft>
              <a:buNone/>
            </a:pPr>
            <a:r>
              <a:t/>
            </a:r>
            <a:endParaRPr sz="1800">
              <a:solidFill>
                <a:srgbClr val="0C0C0C"/>
              </a:solidFill>
              <a:latin typeface="Cambria"/>
              <a:ea typeface="Cambria"/>
              <a:cs typeface="Cambria"/>
              <a:sym typeface="Cambria"/>
            </a:endParaRPr>
          </a:p>
          <a:p>
            <a:pPr indent="-171450" lvl="0" marL="285750" marR="0" rtl="0" algn="ctr">
              <a:spcBef>
                <a:spcPts val="0"/>
              </a:spcBef>
              <a:spcAft>
                <a:spcPts val="0"/>
              </a:spcAft>
              <a:buClr>
                <a:schemeClr val="dk1"/>
              </a:buClr>
              <a:buSzPts val="1800"/>
              <a:buFont typeface="Arial"/>
              <a:buNone/>
            </a:pPr>
            <a:r>
              <a:t/>
            </a:r>
            <a:endParaRPr sz="1800">
              <a:solidFill>
                <a:schemeClr val="lt1"/>
              </a:solidFill>
              <a:latin typeface="Cambria"/>
              <a:ea typeface="Cambria"/>
              <a:cs typeface="Cambria"/>
              <a:sym typeface="Cambria"/>
            </a:endParaRPr>
          </a:p>
        </p:txBody>
      </p:sp>
      <p:sp>
        <p:nvSpPr>
          <p:cNvPr id="398" name="Google Shape;398;g16761b89c7f_2_277"/>
          <p:cNvSpPr txBox="1"/>
          <p:nvPr/>
        </p:nvSpPr>
        <p:spPr>
          <a:xfrm>
            <a:off x="5383614" y="1981200"/>
            <a:ext cx="1284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Algorithms</a:t>
            </a:r>
            <a:endParaRPr sz="1800">
              <a:solidFill>
                <a:schemeClr val="lt1"/>
              </a:solidFill>
              <a:latin typeface="Cambria"/>
              <a:ea typeface="Cambria"/>
              <a:cs typeface="Cambria"/>
              <a:sym typeface="Cambria"/>
            </a:endParaRPr>
          </a:p>
        </p:txBody>
      </p:sp>
      <p:sp>
        <p:nvSpPr>
          <p:cNvPr id="399" name="Google Shape;399;g16761b89c7f_2_277"/>
          <p:cNvSpPr txBox="1"/>
          <p:nvPr/>
        </p:nvSpPr>
        <p:spPr>
          <a:xfrm>
            <a:off x="1413309" y="1981200"/>
            <a:ext cx="1517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Technologies </a:t>
            </a:r>
            <a:endParaRPr sz="1800">
              <a:solidFill>
                <a:schemeClr val="lt1"/>
              </a:solidFill>
              <a:latin typeface="Cambria"/>
              <a:ea typeface="Cambria"/>
              <a:cs typeface="Cambria"/>
              <a:sym typeface="Cambria"/>
            </a:endParaRPr>
          </a:p>
        </p:txBody>
      </p:sp>
      <p:sp>
        <p:nvSpPr>
          <p:cNvPr id="400" name="Google Shape;400;g16761b89c7f_2_277"/>
          <p:cNvSpPr txBox="1"/>
          <p:nvPr/>
        </p:nvSpPr>
        <p:spPr>
          <a:xfrm>
            <a:off x="9333446" y="2028049"/>
            <a:ext cx="1300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Techniques</a:t>
            </a:r>
            <a:endParaRPr sz="1800">
              <a:solidFill>
                <a:schemeClr val="lt1"/>
              </a:solidFill>
              <a:latin typeface="Cambria"/>
              <a:ea typeface="Cambria"/>
              <a:cs typeface="Cambria"/>
              <a:sym typeface="Cambria"/>
            </a:endParaRPr>
          </a:p>
        </p:txBody>
      </p:sp>
      <p:sp>
        <p:nvSpPr>
          <p:cNvPr id="401" name="Google Shape;401;g16761b89c7f_2_277"/>
          <p:cNvSpPr txBox="1"/>
          <p:nvPr>
            <p:ph type="title"/>
          </p:nvPr>
        </p:nvSpPr>
        <p:spPr>
          <a:xfrm>
            <a:off x="8916202" y="-100022"/>
            <a:ext cx="3378300" cy="724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Arial"/>
              <a:buNone/>
            </a:pPr>
            <a:r>
              <a:rPr lang="en-US" sz="3600"/>
              <a:t>Methodology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nvSpPr>
        <p:spPr>
          <a:xfrm>
            <a:off x="9848275" y="173200"/>
            <a:ext cx="222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INTRODUCTION </a:t>
            </a:r>
            <a:endParaRPr sz="1700"/>
          </a:p>
        </p:txBody>
      </p:sp>
      <p:sp>
        <p:nvSpPr>
          <p:cNvPr id="103" name="Google Shape;103;p3"/>
          <p:cNvSpPr txBox="1"/>
          <p:nvPr/>
        </p:nvSpPr>
        <p:spPr>
          <a:xfrm>
            <a:off x="5588000" y="1566325"/>
            <a:ext cx="5968800" cy="337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The common poultry farm is spread all over the world and there are very difficult times and threats. Now it has increased the cost and is a threat to the healthy life of the people.  Automatic poultry farms have failed in some cases due to the lack of knowledge to operate them.</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Even though there are automatic features in the automatic chicken farm as it is now, it is very important to inform the owner of the farm because it is a very important to keep eye on it.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 And as we have analyzed how many automatic chicken farms we see, this kind of feature deficiency affects an automatic chicken farm tremendously.</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00">
                <a:solidFill>
                  <a:schemeClr val="dk1"/>
                </a:solidFill>
              </a:rPr>
              <a:t>This special features provides a very useful service for a farm.</a:t>
            </a:r>
            <a:endParaRPr sz="1600">
              <a:latin typeface="Cambria"/>
              <a:ea typeface="Cambria"/>
              <a:cs typeface="Cambria"/>
              <a:sym typeface="Cambria"/>
            </a:endParaRPr>
          </a:p>
        </p:txBody>
      </p:sp>
      <p:pic>
        <p:nvPicPr>
          <p:cNvPr id="104" name="Google Shape;104;p3"/>
          <p:cNvPicPr preferRelativeResize="0"/>
          <p:nvPr/>
        </p:nvPicPr>
        <p:blipFill>
          <a:blip r:embed="rId3">
            <a:alphaModFix/>
          </a:blip>
          <a:stretch>
            <a:fillRect/>
          </a:stretch>
        </p:blipFill>
        <p:spPr>
          <a:xfrm>
            <a:off x="544950" y="510300"/>
            <a:ext cx="3429000" cy="2286000"/>
          </a:xfrm>
          <a:prstGeom prst="rect">
            <a:avLst/>
          </a:prstGeom>
          <a:noFill/>
          <a:ln>
            <a:noFill/>
          </a:ln>
        </p:spPr>
      </p:pic>
      <p:pic>
        <p:nvPicPr>
          <p:cNvPr id="105" name="Google Shape;105;p3"/>
          <p:cNvPicPr preferRelativeResize="0"/>
          <p:nvPr/>
        </p:nvPicPr>
        <p:blipFill>
          <a:blip r:embed="rId4">
            <a:alphaModFix/>
          </a:blip>
          <a:stretch>
            <a:fillRect/>
          </a:stretch>
        </p:blipFill>
        <p:spPr>
          <a:xfrm>
            <a:off x="544950" y="3191150"/>
            <a:ext cx="3429000" cy="2500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16761b89c7f_2_295"/>
          <p:cNvSpPr txBox="1"/>
          <p:nvPr>
            <p:ph type="title"/>
          </p:nvPr>
        </p:nvSpPr>
        <p:spPr>
          <a:xfrm>
            <a:off x="125542" y="491675"/>
            <a:ext cx="11684100" cy="7923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sz="3600"/>
              <a:t>System , Personal and software specification requirements </a:t>
            </a:r>
            <a:endParaRPr sz="3600"/>
          </a:p>
        </p:txBody>
      </p:sp>
      <p:sp>
        <p:nvSpPr>
          <p:cNvPr id="407" name="Google Shape;407;g16761b89c7f_2_29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IT19953434</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W.A.L.H.P.K. Perera</a:t>
            </a:r>
            <a:r>
              <a:rPr lang="en-US" sz="1800">
                <a:solidFill>
                  <a:schemeClr val="dk1"/>
                </a:solidFill>
                <a:latin typeface="Cambria"/>
                <a:ea typeface="Cambria"/>
                <a:cs typeface="Cambria"/>
                <a:sym typeface="Cambria"/>
              </a:rPr>
              <a:t>|  22_23-J 35</a:t>
            </a:r>
            <a:endParaRPr sz="1800">
              <a:solidFill>
                <a:schemeClr val="dk1"/>
              </a:solidFill>
              <a:latin typeface="Cambria"/>
              <a:ea typeface="Cambria"/>
              <a:cs typeface="Cambria"/>
              <a:sym typeface="Cambria"/>
            </a:endParaRPr>
          </a:p>
        </p:txBody>
      </p:sp>
      <p:sp>
        <p:nvSpPr>
          <p:cNvPr id="408" name="Google Shape;408;g16761b89c7f_2_295"/>
          <p:cNvSpPr txBox="1"/>
          <p:nvPr/>
        </p:nvSpPr>
        <p:spPr>
          <a:xfrm>
            <a:off x="9067800" y="0"/>
            <a:ext cx="3378300" cy="7245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Methodology</a:t>
            </a:r>
            <a:endParaRPr sz="3600">
              <a:solidFill>
                <a:schemeClr val="dk1"/>
              </a:solidFill>
              <a:latin typeface="Arial"/>
              <a:ea typeface="Arial"/>
              <a:cs typeface="Arial"/>
              <a:sym typeface="Arial"/>
            </a:endParaRPr>
          </a:p>
        </p:txBody>
      </p:sp>
      <p:sp>
        <p:nvSpPr>
          <p:cNvPr id="409" name="Google Shape;409;g16761b89c7f_2_295"/>
          <p:cNvSpPr/>
          <p:nvPr/>
        </p:nvSpPr>
        <p:spPr>
          <a:xfrm>
            <a:off x="685800" y="1365014"/>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Software Requirements </a:t>
            </a:r>
            <a:endParaRPr sz="1800">
              <a:solidFill>
                <a:schemeClr val="lt1"/>
              </a:solidFill>
              <a:latin typeface="Cambria"/>
              <a:ea typeface="Cambria"/>
              <a:cs typeface="Cambria"/>
              <a:sym typeface="Cambria"/>
            </a:endParaRPr>
          </a:p>
        </p:txBody>
      </p:sp>
      <p:sp>
        <p:nvSpPr>
          <p:cNvPr id="410" name="Google Shape;410;g16761b89c7f_2_295"/>
          <p:cNvSpPr/>
          <p:nvPr/>
        </p:nvSpPr>
        <p:spPr>
          <a:xfrm>
            <a:off x="6437697" y="1365014"/>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Personal Requirements</a:t>
            </a:r>
            <a:endParaRPr sz="1800">
              <a:solidFill>
                <a:schemeClr val="lt1"/>
              </a:solidFill>
              <a:latin typeface="Cambria"/>
              <a:ea typeface="Cambria"/>
              <a:cs typeface="Cambria"/>
              <a:sym typeface="Cambria"/>
            </a:endParaRPr>
          </a:p>
        </p:txBody>
      </p:sp>
      <p:sp>
        <p:nvSpPr>
          <p:cNvPr id="411" name="Google Shape;411;g16761b89c7f_2_295"/>
          <p:cNvSpPr/>
          <p:nvPr/>
        </p:nvSpPr>
        <p:spPr>
          <a:xfrm>
            <a:off x="685800" y="4099806"/>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Functional Requirements </a:t>
            </a:r>
            <a:endParaRPr sz="1800">
              <a:solidFill>
                <a:schemeClr val="lt1"/>
              </a:solidFill>
              <a:latin typeface="Cambria"/>
              <a:ea typeface="Cambria"/>
              <a:cs typeface="Cambria"/>
              <a:sym typeface="Cambria"/>
            </a:endParaRPr>
          </a:p>
        </p:txBody>
      </p:sp>
      <p:sp>
        <p:nvSpPr>
          <p:cNvPr id="412" name="Google Shape;412;g16761b89c7f_2_295"/>
          <p:cNvSpPr/>
          <p:nvPr/>
        </p:nvSpPr>
        <p:spPr>
          <a:xfrm>
            <a:off x="6437697" y="4099806"/>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Non-Functional </a:t>
            </a:r>
            <a:endParaRPr sz="1800">
              <a:solidFill>
                <a:schemeClr val="lt1"/>
              </a:solidFill>
              <a:latin typeface="Cambria"/>
              <a:ea typeface="Cambria"/>
              <a:cs typeface="Cambria"/>
              <a:sym typeface="Cambria"/>
            </a:endParaRPr>
          </a:p>
        </p:txBody>
      </p:sp>
      <p:sp>
        <p:nvSpPr>
          <p:cNvPr id="413" name="Google Shape;413;g16761b89c7f_2_295"/>
          <p:cNvSpPr/>
          <p:nvPr/>
        </p:nvSpPr>
        <p:spPr>
          <a:xfrm>
            <a:off x="685800" y="2057400"/>
            <a:ext cx="5257800" cy="18288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Python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Tensor Flow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Node Server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Jupyter Notebook</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Yolo</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MongoDB</a:t>
            </a:r>
            <a:endParaRPr/>
          </a:p>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414" name="Google Shape;414;g16761b89c7f_2_295"/>
          <p:cNvSpPr/>
          <p:nvPr/>
        </p:nvSpPr>
        <p:spPr>
          <a:xfrm>
            <a:off x="6439301" y="2057400"/>
            <a:ext cx="5257800" cy="18288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Devices should be install to the real farm </a:t>
            </a:r>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 </a:t>
            </a:r>
            <a:endParaRPr sz="1800">
              <a:solidFill>
                <a:schemeClr val="dk1"/>
              </a:solidFill>
              <a:latin typeface="Cambria"/>
              <a:ea typeface="Cambria"/>
              <a:cs typeface="Cambria"/>
              <a:sym typeface="Cambria"/>
            </a:endParaRPr>
          </a:p>
        </p:txBody>
      </p:sp>
      <p:sp>
        <p:nvSpPr>
          <p:cNvPr id="415" name="Google Shape;415;g16761b89c7f_2_295"/>
          <p:cNvSpPr/>
          <p:nvPr/>
        </p:nvSpPr>
        <p:spPr>
          <a:xfrm>
            <a:off x="685800" y="4724400"/>
            <a:ext cx="5257800" cy="16764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System should be convert images in to machine understands</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System should be able to identify unauthorized objects </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System should be able to notify </a:t>
            </a:r>
            <a:endParaRPr/>
          </a:p>
          <a:p>
            <a:pPr indent="-171450" lvl="0" marL="285750" marR="0" rtl="0" algn="ctr">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p:txBody>
      </p:sp>
      <p:sp>
        <p:nvSpPr>
          <p:cNvPr id="416" name="Google Shape;416;g16761b89c7f_2_295"/>
          <p:cNvSpPr/>
          <p:nvPr/>
        </p:nvSpPr>
        <p:spPr>
          <a:xfrm>
            <a:off x="6443312" y="4724400"/>
            <a:ext cx="5257800" cy="16764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Mobile application should be unique for this farm</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It should be user friendly</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Should be high accuracy</a:t>
            </a:r>
            <a:endParaRPr/>
          </a:p>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Result have to work within minimum time</a:t>
            </a:r>
            <a:endParaRPr sz="1800">
              <a:solidFill>
                <a:schemeClr val="dk1"/>
              </a:solidFill>
              <a:latin typeface="Cambria"/>
              <a:ea typeface="Cambria"/>
              <a:cs typeface="Cambria"/>
              <a:sym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16761b89c7f_2_31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IT19953434</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W.A.L.H.P.K. Perera</a:t>
            </a:r>
            <a:r>
              <a:rPr lang="en-US" sz="1800">
                <a:solidFill>
                  <a:schemeClr val="dk1"/>
                </a:solidFill>
                <a:latin typeface="Cambria"/>
                <a:ea typeface="Cambria"/>
                <a:cs typeface="Cambria"/>
                <a:sym typeface="Cambria"/>
              </a:rPr>
              <a:t>|  22_23-J 35</a:t>
            </a:r>
            <a:endParaRPr sz="1800">
              <a:solidFill>
                <a:schemeClr val="dk1"/>
              </a:solidFill>
              <a:latin typeface="Cambria"/>
              <a:ea typeface="Cambria"/>
              <a:cs typeface="Cambria"/>
              <a:sym typeface="Cambria"/>
            </a:endParaRPr>
          </a:p>
        </p:txBody>
      </p:sp>
      <p:sp>
        <p:nvSpPr>
          <p:cNvPr id="422" name="Google Shape;422;g16761b89c7f_2_315"/>
          <p:cNvSpPr txBox="1"/>
          <p:nvPr>
            <p:ph type="title"/>
          </p:nvPr>
        </p:nvSpPr>
        <p:spPr>
          <a:xfrm>
            <a:off x="0" y="-76200"/>
            <a:ext cx="3048000" cy="13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t>References</a:t>
            </a:r>
            <a:endParaRPr/>
          </a:p>
        </p:txBody>
      </p:sp>
      <p:sp>
        <p:nvSpPr>
          <p:cNvPr id="423" name="Google Shape;423;g16761b89c7f_2_315"/>
          <p:cNvSpPr/>
          <p:nvPr/>
        </p:nvSpPr>
        <p:spPr>
          <a:xfrm>
            <a:off x="381000" y="1136550"/>
            <a:ext cx="11582400" cy="4584900"/>
          </a:xfrm>
          <a:prstGeom prst="rect">
            <a:avLst/>
          </a:prstGeom>
          <a:noFill/>
          <a:ln>
            <a:noFill/>
          </a:ln>
        </p:spPr>
        <p:txBody>
          <a:bodyPr anchorCtr="0" anchor="ctr" bIns="45700" lIns="91425" spcFirstLastPara="1" rIns="91425" wrap="square" tIns="45700">
            <a:noAutofit/>
          </a:bodyPr>
          <a:lstStyle/>
          <a:p>
            <a:pPr indent="0" lvl="0" marL="0" marR="0" rtl="0" algn="just">
              <a:lnSpc>
                <a:spcPct val="25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t>
            </a:r>
            <a:r>
              <a:rPr lang="en-US" sz="1200"/>
              <a:t>1]  G. Fortino, A. Guerrieri and W. Russo, Middlewares for Smart Objects and Smart Environments: Overview and Comparison, Springer, Cham, 2014.</a:t>
            </a:r>
            <a:endParaRPr sz="1200"/>
          </a:p>
          <a:p>
            <a:pPr indent="0" lvl="0" marL="0" marR="0" rtl="0" algn="just">
              <a:lnSpc>
                <a:spcPct val="250000"/>
              </a:lnSpc>
              <a:spcBef>
                <a:spcPts val="0"/>
              </a:spcBef>
              <a:spcAft>
                <a:spcPts val="0"/>
              </a:spcAft>
              <a:buClr>
                <a:schemeClr val="dk1"/>
              </a:buClr>
              <a:buSzPts val="1100"/>
              <a:buFont typeface="Arial"/>
              <a:buNone/>
            </a:pPr>
            <a:r>
              <a:rPr lang="en-US" sz="1200"/>
              <a:t>[2] C.-L. Hsu and J. C.-C. Lin, "An empirical examination of consumer adoption of Internet of Things services: Network externalities and concern for information privacy perspectives," Computers in Human Behavior, vol. 62, 2016.</a:t>
            </a:r>
            <a:endParaRPr sz="1200"/>
          </a:p>
          <a:p>
            <a:pPr indent="0" lvl="0" marL="0" marR="0" rtl="0" algn="just">
              <a:lnSpc>
                <a:spcPct val="250000"/>
              </a:lnSpc>
              <a:spcBef>
                <a:spcPts val="0"/>
              </a:spcBef>
              <a:spcAft>
                <a:spcPts val="0"/>
              </a:spcAft>
              <a:buClr>
                <a:schemeClr val="dk1"/>
              </a:buClr>
              <a:buSzPts val="1100"/>
              <a:buFont typeface="Arial"/>
              <a:buNone/>
            </a:pPr>
            <a:r>
              <a:rPr lang="en-US" sz="1200"/>
              <a:t>[3] Shafin, Kishwar &amp; Kabir, Kazi Lutful &amp; Hasan, Nazmul &amp; Mouri, Israt &amp; Islam, Samina &amp; Ansari,</a:t>
            </a:r>
            <a:endParaRPr sz="1200"/>
          </a:p>
          <a:p>
            <a:pPr indent="0" lvl="0" marL="0" marR="0" rtl="0" algn="just">
              <a:lnSpc>
                <a:spcPct val="250000"/>
              </a:lnSpc>
              <a:spcBef>
                <a:spcPts val="0"/>
              </a:spcBef>
              <a:spcAft>
                <a:spcPts val="0"/>
              </a:spcAft>
              <a:buClr>
                <a:schemeClr val="dk1"/>
              </a:buClr>
              <a:buSzPts val="1100"/>
              <a:buFont typeface="Arial"/>
              <a:buNone/>
            </a:pPr>
            <a:r>
              <a:rPr lang="en-US" sz="1200"/>
              <a:t>[4] Zhao, W., Chellappa, R., Phillips, P.J. and Rosenfeld, A. (2003). Face Recognition: A Literature Survey, Center for Automation Research, University of Maryland College,USA.</a:t>
            </a:r>
            <a:endParaRPr sz="1200"/>
          </a:p>
          <a:p>
            <a:pPr indent="0" lvl="0" marL="0" marR="0" rtl="0" algn="just">
              <a:lnSpc>
                <a:spcPct val="250000"/>
              </a:lnSpc>
              <a:spcBef>
                <a:spcPts val="0"/>
              </a:spcBef>
              <a:spcAft>
                <a:spcPts val="0"/>
              </a:spcAft>
              <a:buClr>
                <a:schemeClr val="dk1"/>
              </a:buClr>
              <a:buSzPts val="1100"/>
              <a:buFont typeface="Arial"/>
              <a:buNone/>
            </a:pPr>
            <a:r>
              <a:rPr lang="en-US" sz="1200"/>
              <a:t>[5] Schneirdeman, H. A. and Kanade, T. (1998). Probabilistic modelling of local Appearance and spatial reationships for object recognition,Proceedings. 1998 IEEE Computer Society Conference on Computer Vision and Pattern Recognition.</a:t>
            </a:r>
            <a:endParaRPr sz="1200"/>
          </a:p>
          <a:p>
            <a:pPr indent="0" lvl="0" marL="0" marR="0" rtl="0" algn="just">
              <a:lnSpc>
                <a:spcPct val="250000"/>
              </a:lnSpc>
              <a:spcBef>
                <a:spcPts val="0"/>
              </a:spcBef>
              <a:spcAft>
                <a:spcPts val="0"/>
              </a:spcAft>
              <a:buClr>
                <a:schemeClr val="dk1"/>
              </a:buClr>
              <a:buSzPts val="1100"/>
              <a:buFont typeface="Arial"/>
              <a:buNone/>
            </a:pPr>
            <a:r>
              <a:rPr lang="en-US" sz="1200"/>
              <a:t>[6] https://lohmann-breeders.com/the-poultry-industry-in-sri-lanka-and-nelfarms/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6761b89c7f_3_0"/>
          <p:cNvSpPr txBox="1"/>
          <p:nvPr>
            <p:ph type="title"/>
          </p:nvPr>
        </p:nvSpPr>
        <p:spPr>
          <a:xfrm>
            <a:off x="914409" y="2875262"/>
            <a:ext cx="10363200" cy="1362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lang="en-US"/>
              <a:t> IT19958484 |  ANANDA A.M.S.C</a:t>
            </a:r>
            <a:endParaRPr/>
          </a:p>
        </p:txBody>
      </p:sp>
      <p:sp>
        <p:nvSpPr>
          <p:cNvPr id="430" name="Google Shape;430;g16761b89c7f_3_0"/>
          <p:cNvSpPr txBox="1"/>
          <p:nvPr>
            <p:ph idx="1" type="body"/>
          </p:nvPr>
        </p:nvSpPr>
        <p:spPr>
          <a:xfrm>
            <a:off x="963084" y="4237261"/>
            <a:ext cx="10363200" cy="1500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Font typeface="Arial"/>
              <a:buNone/>
            </a:pPr>
            <a:r>
              <a:rPr lang="en-US"/>
              <a:t>Specialization : Information Technology</a:t>
            </a:r>
            <a:endParaRPr/>
          </a:p>
          <a:p>
            <a:pPr indent="0" lvl="0" marL="0" rtl="0" algn="l">
              <a:spcBef>
                <a:spcPts val="0"/>
              </a:spcBef>
              <a:spcAft>
                <a:spcPts val="0"/>
              </a:spcAft>
              <a:buClr>
                <a:schemeClr val="dk1"/>
              </a:buClr>
              <a:buSzPts val="4000"/>
              <a:buFont typeface="Arial"/>
              <a:buNone/>
            </a:pPr>
            <a:r>
              <a:t/>
            </a:r>
            <a:endParaRPr/>
          </a:p>
        </p:txBody>
      </p:sp>
      <p:sp>
        <p:nvSpPr>
          <p:cNvPr id="431" name="Google Shape;431;g16761b89c7f_3_0"/>
          <p:cNvSpPr txBox="1"/>
          <p:nvPr/>
        </p:nvSpPr>
        <p:spPr>
          <a:xfrm>
            <a:off x="2645800" y="6396300"/>
            <a:ext cx="626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Cambria"/>
                <a:ea typeface="Cambria"/>
                <a:cs typeface="Cambria"/>
                <a:sym typeface="Cambria"/>
              </a:rPr>
              <a:t>IT19958484</a:t>
            </a:r>
            <a:r>
              <a:rPr lang="en-US" sz="1800">
                <a:solidFill>
                  <a:schemeClr val="dk1"/>
                </a:solidFill>
                <a:latin typeface="Cambria"/>
                <a:ea typeface="Cambria"/>
                <a:cs typeface="Cambria"/>
                <a:sym typeface="Cambria"/>
              </a:rPr>
              <a:t>  |   Ananda A.M.S.C|   22_23-J 35</a:t>
            </a:r>
            <a:endParaRPr sz="1800">
              <a:solidFill>
                <a:schemeClr val="dk1"/>
              </a:solidFill>
              <a:latin typeface="Cambria"/>
              <a:ea typeface="Cambria"/>
              <a:cs typeface="Cambria"/>
              <a:sym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16761b89c7f_2_13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IT19958484</a:t>
            </a:r>
            <a:r>
              <a:rPr lang="en-US" sz="1800">
                <a:solidFill>
                  <a:schemeClr val="dk1"/>
                </a:solidFill>
                <a:latin typeface="Cambria"/>
                <a:ea typeface="Cambria"/>
                <a:cs typeface="Cambria"/>
                <a:sym typeface="Cambria"/>
              </a:rPr>
              <a:t>   |   ANANDA A.M.S.C|   22_23-J 35</a:t>
            </a:r>
            <a:endParaRPr sz="1800">
              <a:solidFill>
                <a:schemeClr val="dk1"/>
              </a:solidFill>
              <a:latin typeface="Cambria"/>
              <a:ea typeface="Cambria"/>
              <a:cs typeface="Cambria"/>
              <a:sym typeface="Cambria"/>
            </a:endParaRPr>
          </a:p>
        </p:txBody>
      </p:sp>
      <p:sp>
        <p:nvSpPr>
          <p:cNvPr id="437" name="Google Shape;437;g16761b89c7f_2_132"/>
          <p:cNvSpPr/>
          <p:nvPr/>
        </p:nvSpPr>
        <p:spPr>
          <a:xfrm>
            <a:off x="9698625" y="76200"/>
            <a:ext cx="22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pic>
        <p:nvPicPr>
          <p:cNvPr id="438" name="Google Shape;438;g16761b89c7f_2_132"/>
          <p:cNvPicPr preferRelativeResize="0"/>
          <p:nvPr/>
        </p:nvPicPr>
        <p:blipFill rotWithShape="1">
          <a:blip r:embed="rId3">
            <a:alphaModFix/>
          </a:blip>
          <a:srcRect b="0" l="0" r="0" t="0"/>
          <a:stretch/>
        </p:blipFill>
        <p:spPr>
          <a:xfrm>
            <a:off x="730718" y="1219200"/>
            <a:ext cx="2596800" cy="19476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pic>
        <p:nvPicPr>
          <p:cNvPr id="439" name="Google Shape;439;g16761b89c7f_2_132"/>
          <p:cNvPicPr preferRelativeResize="0"/>
          <p:nvPr/>
        </p:nvPicPr>
        <p:blipFill rotWithShape="1">
          <a:blip r:embed="rId4">
            <a:alphaModFix/>
          </a:blip>
          <a:srcRect b="0" l="0" r="0" t="0"/>
          <a:stretch/>
        </p:blipFill>
        <p:spPr>
          <a:xfrm>
            <a:off x="725905" y="3276600"/>
            <a:ext cx="2601600" cy="18288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sp>
        <p:nvSpPr>
          <p:cNvPr id="440" name="Google Shape;440;g16761b89c7f_2_132"/>
          <p:cNvSpPr txBox="1"/>
          <p:nvPr/>
        </p:nvSpPr>
        <p:spPr>
          <a:xfrm>
            <a:off x="3962400" y="1731291"/>
            <a:ext cx="6400800" cy="646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p:txBody>
      </p:sp>
      <p:sp>
        <p:nvSpPr>
          <p:cNvPr id="441" name="Google Shape;441;g16761b89c7f_2_132"/>
          <p:cNvSpPr txBox="1"/>
          <p:nvPr/>
        </p:nvSpPr>
        <p:spPr>
          <a:xfrm>
            <a:off x="5611284" y="4876800"/>
            <a:ext cx="4038600" cy="369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1800">
              <a:solidFill>
                <a:srgbClr val="C00000"/>
              </a:solidFill>
              <a:latin typeface="Cambria"/>
              <a:ea typeface="Cambria"/>
              <a:cs typeface="Cambria"/>
              <a:sym typeface="Cambria"/>
            </a:endParaRPr>
          </a:p>
        </p:txBody>
      </p:sp>
      <p:sp>
        <p:nvSpPr>
          <p:cNvPr id="442" name="Google Shape;442;g16761b89c7f_2_132"/>
          <p:cNvSpPr txBox="1"/>
          <p:nvPr/>
        </p:nvSpPr>
        <p:spPr>
          <a:xfrm>
            <a:off x="9753600" y="282633"/>
            <a:ext cx="2542200" cy="60960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rgbClr val="888888"/>
              </a:buClr>
              <a:buSzPts val="3200"/>
              <a:buFont typeface="Arial"/>
              <a:buNone/>
            </a:pPr>
            <a:r>
              <a:rPr lang="en-US" sz="3200">
                <a:solidFill>
                  <a:srgbClr val="888888"/>
                </a:solidFill>
                <a:latin typeface="Cambria"/>
                <a:ea typeface="Cambria"/>
                <a:cs typeface="Cambria"/>
                <a:sym typeface="Cambria"/>
              </a:rPr>
              <a:t>Background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6761b89c7f_3_14"/>
          <p:cNvSpPr txBox="1"/>
          <p:nvPr>
            <p:ph idx="1" type="body"/>
          </p:nvPr>
        </p:nvSpPr>
        <p:spPr>
          <a:xfrm>
            <a:off x="963084" y="4237261"/>
            <a:ext cx="10363200" cy="1500300"/>
          </a:xfrm>
          <a:prstGeom prst="rect">
            <a:avLst/>
          </a:prstGeom>
        </p:spPr>
        <p:txBody>
          <a:bodyPr anchorCtr="0" anchor="b" bIns="45700" lIns="91425" spcFirstLastPara="1" rIns="91425" wrap="square" tIns="45700">
            <a:normAutofit/>
          </a:bodyPr>
          <a:lstStyle/>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49" name="Google Shape;449;g16761b89c7f_3_14"/>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US" sz="700"/>
              <a:t> </a:t>
            </a:r>
            <a:endParaRPr sz="700"/>
          </a:p>
          <a:p>
            <a:pPr indent="0" lvl="0" marL="0" rtl="0" algn="l">
              <a:lnSpc>
                <a:spcPct val="115000"/>
              </a:lnSpc>
              <a:spcBef>
                <a:spcPts val="1200"/>
              </a:spcBef>
              <a:spcAft>
                <a:spcPts val="0"/>
              </a:spcAft>
              <a:buNone/>
            </a:pPr>
            <a:r>
              <a:rPr lang="en-US" sz="700"/>
              <a:t> </a:t>
            </a:r>
            <a:endParaRPr sz="700"/>
          </a:p>
          <a:p>
            <a:pPr indent="0" lvl="0" marL="0" rtl="0" algn="l">
              <a:lnSpc>
                <a:spcPct val="115000"/>
              </a:lnSpc>
              <a:spcBef>
                <a:spcPts val="1200"/>
              </a:spcBef>
              <a:spcAft>
                <a:spcPts val="0"/>
              </a:spcAft>
              <a:buNone/>
            </a:pPr>
            <a:r>
              <a:rPr lang="en-US" sz="700"/>
              <a:t> </a:t>
            </a:r>
            <a:endParaRPr sz="700"/>
          </a:p>
          <a:p>
            <a:pPr indent="0" lvl="0" marL="0" rtl="0" algn="l">
              <a:lnSpc>
                <a:spcPct val="115000"/>
              </a:lnSpc>
              <a:spcBef>
                <a:spcPts val="1200"/>
              </a:spcBef>
              <a:spcAft>
                <a:spcPts val="0"/>
              </a:spcAft>
              <a:buNone/>
            </a:pPr>
            <a:r>
              <a:rPr lang="en-US" sz="700"/>
              <a:t> </a:t>
            </a:r>
            <a:endParaRPr sz="700"/>
          </a:p>
          <a:p>
            <a:pPr indent="0" lvl="0" marL="0" rtl="0" algn="l">
              <a:lnSpc>
                <a:spcPct val="115000"/>
              </a:lnSpc>
              <a:spcBef>
                <a:spcPts val="1200"/>
              </a:spcBef>
              <a:spcAft>
                <a:spcPts val="0"/>
              </a:spcAft>
              <a:buNone/>
            </a:pPr>
            <a:r>
              <a:rPr lang="en-US" sz="700"/>
              <a:t> </a:t>
            </a:r>
            <a:endParaRPr sz="700"/>
          </a:p>
          <a:p>
            <a:pPr indent="0" lvl="0" marL="0" rtl="0" algn="l">
              <a:lnSpc>
                <a:spcPct val="115000"/>
              </a:lnSpc>
              <a:spcBef>
                <a:spcPts val="1200"/>
              </a:spcBef>
              <a:spcAft>
                <a:spcPts val="0"/>
              </a:spcAft>
              <a:buNone/>
            </a:pPr>
            <a:r>
              <a:rPr lang="en-US" sz="700"/>
              <a:t> </a:t>
            </a:r>
            <a:endParaRPr sz="700"/>
          </a:p>
          <a:p>
            <a:pPr indent="0" lvl="0" marL="0" rtl="0" algn="l">
              <a:lnSpc>
                <a:spcPct val="115000"/>
              </a:lnSpc>
              <a:spcBef>
                <a:spcPts val="1200"/>
              </a:spcBef>
              <a:spcAft>
                <a:spcPts val="0"/>
              </a:spcAft>
              <a:buNone/>
            </a:pPr>
            <a:r>
              <a:rPr lang="en-US" sz="700"/>
              <a:t> </a:t>
            </a:r>
            <a:endParaRPr sz="700"/>
          </a:p>
          <a:p>
            <a:pPr indent="0" lvl="0" marL="0" rtl="0" algn="l">
              <a:lnSpc>
                <a:spcPct val="115000"/>
              </a:lnSpc>
              <a:spcBef>
                <a:spcPts val="1200"/>
              </a:spcBef>
              <a:spcAft>
                <a:spcPts val="0"/>
              </a:spcAft>
              <a:buNone/>
            </a:pPr>
            <a:r>
              <a:rPr lang="en-US" sz="700"/>
              <a:t> </a:t>
            </a:r>
            <a:endParaRPr sz="700"/>
          </a:p>
          <a:p>
            <a:pPr indent="0" lvl="0" marL="0" rtl="0" algn="l">
              <a:lnSpc>
                <a:spcPct val="115000"/>
              </a:lnSpc>
              <a:spcBef>
                <a:spcPts val="1200"/>
              </a:spcBef>
              <a:spcAft>
                <a:spcPts val="0"/>
              </a:spcAft>
              <a:buNone/>
            </a:pPr>
            <a:r>
              <a:rPr lang="en-US" sz="700"/>
              <a:t> </a:t>
            </a:r>
            <a:endParaRPr sz="700"/>
          </a:p>
          <a:p>
            <a:pPr indent="0" lvl="0" marL="0" rtl="0" algn="l">
              <a:lnSpc>
                <a:spcPct val="115000"/>
              </a:lnSpc>
              <a:spcBef>
                <a:spcPts val="2400"/>
              </a:spcBef>
              <a:spcAft>
                <a:spcPts val="0"/>
              </a:spcAft>
              <a:buNone/>
            </a:pPr>
            <a:r>
              <a:rPr b="1" lang="en-US" sz="1200"/>
              <a:t> </a:t>
            </a:r>
            <a:endParaRPr b="1" sz="1200"/>
          </a:p>
          <a:p>
            <a:pPr indent="0" lvl="0" marL="914400" marR="622300" rtl="0" algn="l">
              <a:lnSpc>
                <a:spcPct val="115000"/>
              </a:lnSpc>
              <a:spcBef>
                <a:spcPts val="600"/>
              </a:spcBef>
              <a:spcAft>
                <a:spcPts val="0"/>
              </a:spcAft>
              <a:buNone/>
            </a:pPr>
            <a:r>
              <a:rPr lang="en-US" sz="1100"/>
              <a:t> </a:t>
            </a:r>
            <a:endParaRPr sz="1100"/>
          </a:p>
          <a:p>
            <a:pPr indent="0" lvl="0" marL="0" rtl="0" algn="l">
              <a:lnSpc>
                <a:spcPct val="115000"/>
              </a:lnSpc>
              <a:spcBef>
                <a:spcPts val="1200"/>
              </a:spcBef>
              <a:spcAft>
                <a:spcPts val="0"/>
              </a:spcAft>
              <a:buNone/>
            </a:pPr>
            <a:r>
              <a:rPr lang="en-US" sz="700"/>
              <a:t> </a:t>
            </a:r>
            <a:endParaRPr sz="700"/>
          </a:p>
          <a:p>
            <a:pPr indent="0" lvl="0" marL="0" rtl="0" algn="l">
              <a:lnSpc>
                <a:spcPct val="115000"/>
              </a:lnSpc>
              <a:spcBef>
                <a:spcPts val="1200"/>
              </a:spcBef>
              <a:spcAft>
                <a:spcPts val="1200"/>
              </a:spcAft>
              <a:buNone/>
            </a:pPr>
            <a:r>
              <a:rPr lang="en-US" sz="1450"/>
              <a:t> </a:t>
            </a:r>
            <a:endParaRPr sz="1450"/>
          </a:p>
        </p:txBody>
      </p:sp>
      <p:graphicFrame>
        <p:nvGraphicFramePr>
          <p:cNvPr id="450" name="Google Shape;450;g16761b89c7f_3_14"/>
          <p:cNvGraphicFramePr/>
          <p:nvPr/>
        </p:nvGraphicFramePr>
        <p:xfrm>
          <a:off x="1400487" y="790952"/>
          <a:ext cx="3000000" cy="3000000"/>
        </p:xfrm>
        <a:graphic>
          <a:graphicData uri="http://schemas.openxmlformats.org/drawingml/2006/table">
            <a:tbl>
              <a:tblPr bandRow="1" firstRow="1">
                <a:noFill/>
                <a:tableStyleId>{E05AC933-7149-4A2D-8610-2669709CEC36}</a:tableStyleId>
              </a:tblPr>
              <a:tblGrid>
                <a:gridCol w="1214200"/>
                <a:gridCol w="1214200"/>
                <a:gridCol w="1214200"/>
                <a:gridCol w="1214200"/>
                <a:gridCol w="1214200"/>
                <a:gridCol w="1214200"/>
              </a:tblGrid>
              <a:tr h="1088775">
                <a:tc>
                  <a:txBody>
                    <a:bodyPr/>
                    <a:lstStyle/>
                    <a:p>
                      <a:pPr indent="0" lvl="0" marL="0" marR="0" rtl="0" algn="l">
                        <a:spcBef>
                          <a:spcPts val="0"/>
                        </a:spcBef>
                        <a:spcAft>
                          <a:spcPts val="0"/>
                        </a:spcAft>
                        <a:buNone/>
                      </a:pPr>
                      <a:r>
                        <a:rPr b="1" lang="en-US" sz="1800" u="none" cap="none" strike="noStrike">
                          <a:solidFill>
                            <a:schemeClr val="lt1"/>
                          </a:solidFill>
                          <a:latin typeface="Cambria"/>
                          <a:ea typeface="Cambria"/>
                          <a:cs typeface="Cambria"/>
                          <a:sym typeface="Cambria"/>
                        </a:rPr>
                        <a:t>Application Reference</a:t>
                      </a:r>
                      <a:endParaRPr sz="1800"/>
                    </a:p>
                  </a:txBody>
                  <a:tcPr marT="45725" marB="45725" marR="91450" marL="91450"/>
                </a:tc>
                <a:tc>
                  <a:txBody>
                    <a:bodyPr/>
                    <a:lstStyle/>
                    <a:p>
                      <a:pPr indent="0" lvl="0" marL="0" rtl="0" algn="l">
                        <a:lnSpc>
                          <a:spcPct val="116818"/>
                        </a:lnSpc>
                        <a:spcBef>
                          <a:spcPts val="0"/>
                        </a:spcBef>
                        <a:spcAft>
                          <a:spcPts val="0"/>
                        </a:spcAft>
                        <a:buClr>
                          <a:schemeClr val="dk1"/>
                        </a:buClr>
                        <a:buSzPts val="1100"/>
                        <a:buFont typeface="Arial"/>
                        <a:buNone/>
                      </a:pPr>
                      <a:r>
                        <a:rPr lang="en-US" sz="1800"/>
                        <a:t>Safety</a:t>
                      </a:r>
                      <a:r>
                        <a:rPr lang="en-US" sz="1800"/>
                        <a:t> Of Racking</a:t>
                      </a:r>
                      <a:endParaRPr sz="2600"/>
                    </a:p>
                  </a:txBody>
                  <a:tcPr marT="45725" marB="45725" marR="91450" marL="91450"/>
                </a:tc>
                <a:tc>
                  <a:txBody>
                    <a:bodyPr/>
                    <a:lstStyle/>
                    <a:p>
                      <a:pPr indent="0" lvl="0" marL="0" rtl="0" algn="l">
                        <a:lnSpc>
                          <a:spcPct val="116818"/>
                        </a:lnSpc>
                        <a:spcBef>
                          <a:spcPts val="0"/>
                        </a:spcBef>
                        <a:spcAft>
                          <a:spcPts val="0"/>
                        </a:spcAft>
                        <a:buNone/>
                      </a:pPr>
                      <a:r>
                        <a:rPr lang="en-US" sz="1800"/>
                        <a:t>Farmer can control</a:t>
                      </a:r>
                      <a:endParaRPr sz="1800"/>
                    </a:p>
                  </a:txBody>
                  <a:tcPr marT="91425" marB="91425" marR="114300" marL="114300"/>
                </a:tc>
                <a:tc>
                  <a:txBody>
                    <a:bodyPr/>
                    <a:lstStyle/>
                    <a:p>
                      <a:pPr indent="0" lvl="0" marL="0" marR="63500" rtl="0" algn="l">
                        <a:lnSpc>
                          <a:spcPct val="122727"/>
                        </a:lnSpc>
                        <a:spcBef>
                          <a:spcPts val="0"/>
                        </a:spcBef>
                        <a:spcAft>
                          <a:spcPts val="0"/>
                        </a:spcAft>
                        <a:buNone/>
                      </a:pPr>
                      <a:r>
                        <a:rPr b="0" lang="en-US" sz="1500">
                          <a:solidFill>
                            <a:schemeClr val="dk1"/>
                          </a:solidFill>
                          <a:latin typeface="Calibri"/>
                          <a:ea typeface="Calibri"/>
                          <a:cs typeface="Calibri"/>
                          <a:sym typeface="Calibri"/>
                        </a:rPr>
                        <a:t> </a:t>
                      </a:r>
                      <a:r>
                        <a:rPr lang="en-US" sz="1800"/>
                        <a:t>Low     Cost</a:t>
                      </a:r>
                      <a:r>
                        <a:rPr b="0" lang="en-US" sz="1500">
                          <a:solidFill>
                            <a:schemeClr val="dk1"/>
                          </a:solidFill>
                          <a:latin typeface="Calibri"/>
                          <a:ea typeface="Calibri"/>
                          <a:cs typeface="Calibri"/>
                          <a:sym typeface="Calibri"/>
                        </a:rPr>
                        <a:t> </a:t>
                      </a:r>
                      <a:endParaRPr sz="1500"/>
                    </a:p>
                  </a:txBody>
                  <a:tcPr marT="91425" marB="91425" marR="114300" marL="114300"/>
                </a:tc>
                <a:tc>
                  <a:txBody>
                    <a:bodyPr/>
                    <a:lstStyle/>
                    <a:p>
                      <a:pPr indent="0" lvl="0" marL="0" rtl="0" algn="l">
                        <a:lnSpc>
                          <a:spcPct val="120000"/>
                        </a:lnSpc>
                        <a:spcBef>
                          <a:spcPts val="0"/>
                        </a:spcBef>
                        <a:spcAft>
                          <a:spcPts val="0"/>
                        </a:spcAft>
                        <a:buNone/>
                      </a:pPr>
                      <a:r>
                        <a:rPr lang="en-US" sz="1800"/>
                        <a:t>Egg are not dirty</a:t>
                      </a:r>
                      <a:endParaRPr sz="1800"/>
                    </a:p>
                  </a:txBody>
                  <a:tcPr marT="91425" marB="91425" marR="114300" marL="114300"/>
                </a:tc>
                <a:tc>
                  <a:txBody>
                    <a:bodyPr/>
                    <a:lstStyle/>
                    <a:p>
                      <a:pPr indent="0" lvl="0" marL="0" marR="0" rtl="0" algn="l">
                        <a:spcBef>
                          <a:spcPts val="0"/>
                        </a:spcBef>
                        <a:spcAft>
                          <a:spcPts val="0"/>
                        </a:spcAft>
                        <a:buNone/>
                      </a:pPr>
                      <a:r>
                        <a:rPr b="1" lang="en-US" sz="1800">
                          <a:solidFill>
                            <a:schemeClr val="lt1"/>
                          </a:solidFill>
                          <a:latin typeface="Cambria"/>
                          <a:ea typeface="Cambria"/>
                          <a:cs typeface="Cambria"/>
                          <a:sym typeface="Cambria"/>
                        </a:rPr>
                        <a:t>Mobile application</a:t>
                      </a:r>
                      <a:endParaRPr sz="1800"/>
                    </a:p>
                  </a:txBody>
                  <a:tcPr marT="45725" marB="45725" marR="91450" marL="91450"/>
                </a:tc>
              </a:tr>
              <a:tr h="1021775">
                <a:tc>
                  <a:txBody>
                    <a:bodyPr/>
                    <a:lstStyle/>
                    <a:p>
                      <a:pPr indent="0" lvl="0" marL="0" marR="0" rtl="0" algn="just">
                        <a:lnSpc>
                          <a:spcPct val="102000"/>
                        </a:lnSpc>
                        <a:spcBef>
                          <a:spcPts val="0"/>
                        </a:spcBef>
                        <a:spcAft>
                          <a:spcPts val="0"/>
                        </a:spcAft>
                        <a:buNone/>
                      </a:pPr>
                      <a:r>
                        <a:rPr b="1" lang="en-US" sz="1200">
                          <a:latin typeface="Calibri"/>
                          <a:ea typeface="Calibri"/>
                          <a:cs typeface="Calibri"/>
                          <a:sym typeface="Calibri"/>
                        </a:rPr>
                        <a:t>Development and performance of a mechanical egg collecting system</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rtl="0" algn="just">
                        <a:lnSpc>
                          <a:spcPct val="102000"/>
                        </a:lnSpc>
                        <a:spcBef>
                          <a:spcPts val="0"/>
                        </a:spcBef>
                        <a:spcAft>
                          <a:spcPts val="0"/>
                        </a:spcAft>
                        <a:buClr>
                          <a:schemeClr val="dk1"/>
                        </a:buClr>
                        <a:buFont typeface="Arial"/>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tc>
              </a:tr>
              <a:tr h="1192625">
                <a:tc>
                  <a:txBody>
                    <a:bodyPr/>
                    <a:lstStyle/>
                    <a:p>
                      <a:pPr indent="0" lvl="0" marL="0" marR="0" rtl="0" algn="just">
                        <a:lnSpc>
                          <a:spcPct val="102000"/>
                        </a:lnSpc>
                        <a:spcBef>
                          <a:spcPts val="0"/>
                        </a:spcBef>
                        <a:spcAft>
                          <a:spcPts val="0"/>
                        </a:spcAft>
                        <a:buNone/>
                      </a:pPr>
                      <a:r>
                        <a:rPr b="1" lang="en-US" sz="1200">
                          <a:latin typeface="Calibri"/>
                          <a:ea typeface="Calibri"/>
                          <a:cs typeface="Calibri"/>
                          <a:sym typeface="Calibri"/>
                        </a:rPr>
                        <a:t>Redesign of grain feeder, distributor and egg collector system in poultry farm,” SASTech</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rtl="0" algn="just">
                        <a:lnSpc>
                          <a:spcPct val="102000"/>
                        </a:lnSpc>
                        <a:spcBef>
                          <a:spcPts val="0"/>
                        </a:spcBef>
                        <a:spcAft>
                          <a:spcPts val="0"/>
                        </a:spcAft>
                        <a:buClr>
                          <a:schemeClr val="dk1"/>
                        </a:buClr>
                        <a:buFont typeface="Arial"/>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rtl="0" algn="just">
                        <a:lnSpc>
                          <a:spcPct val="102000"/>
                        </a:lnSpc>
                        <a:spcBef>
                          <a:spcPts val="0"/>
                        </a:spcBef>
                        <a:spcAft>
                          <a:spcPts val="0"/>
                        </a:spcAft>
                        <a:buClr>
                          <a:schemeClr val="dk1"/>
                        </a:buClr>
                        <a:buFont typeface="Arial"/>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tc>
              </a:tr>
              <a:tr h="1021775">
                <a:tc>
                  <a:txBody>
                    <a:bodyPr/>
                    <a:lstStyle/>
                    <a:p>
                      <a:pPr indent="0" lvl="0" marL="0" marR="0" rtl="0" algn="just">
                        <a:lnSpc>
                          <a:spcPct val="102000"/>
                        </a:lnSpc>
                        <a:spcBef>
                          <a:spcPts val="0"/>
                        </a:spcBef>
                        <a:spcAft>
                          <a:spcPts val="0"/>
                        </a:spcAft>
                        <a:buNone/>
                      </a:pPr>
                      <a:r>
                        <a:rPr b="1" lang="en-US" sz="1200">
                          <a:latin typeface="Calibri"/>
                          <a:ea typeface="Calibri"/>
                          <a:cs typeface="Calibri"/>
                          <a:sym typeface="Calibri"/>
                        </a:rPr>
                        <a:t>Visual Guidance and Egg Collection Scheme for a Smart Poultry Robot </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rtl="0" algn="just">
                        <a:lnSpc>
                          <a:spcPct val="102000"/>
                        </a:lnSpc>
                        <a:spcBef>
                          <a:spcPts val="0"/>
                        </a:spcBef>
                        <a:spcAft>
                          <a:spcPts val="0"/>
                        </a:spcAft>
                        <a:buClr>
                          <a:schemeClr val="dk1"/>
                        </a:buClr>
                        <a:buFont typeface="Arial"/>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r>
              <a:tr h="507525">
                <a:tc>
                  <a:txBody>
                    <a:bodyPr/>
                    <a:lstStyle/>
                    <a:p>
                      <a:pPr indent="0" lvl="0" marL="0" marR="0" rtl="0" algn="just">
                        <a:lnSpc>
                          <a:spcPct val="102000"/>
                        </a:lnSpc>
                        <a:spcBef>
                          <a:spcPts val="0"/>
                        </a:spcBef>
                        <a:spcAft>
                          <a:spcPts val="0"/>
                        </a:spcAft>
                        <a:buNone/>
                      </a:pPr>
                      <a:r>
                        <a:rPr lang="en-US" sz="1800">
                          <a:solidFill>
                            <a:srgbClr val="000000"/>
                          </a:solidFill>
                          <a:latin typeface="Times New Roman"/>
                          <a:ea typeface="Times New Roman"/>
                          <a:cs typeface="Times New Roman"/>
                          <a:sym typeface="Times New Roman"/>
                        </a:rPr>
                        <a:t>Proposed System</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tc>
              </a:tr>
            </a:tbl>
          </a:graphicData>
        </a:graphic>
      </p:graphicFrame>
      <p:sp>
        <p:nvSpPr>
          <p:cNvPr id="451" name="Google Shape;451;g16761b89c7f_3_14"/>
          <p:cNvSpPr txBox="1"/>
          <p:nvPr/>
        </p:nvSpPr>
        <p:spPr>
          <a:xfrm>
            <a:off x="9192000" y="309045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mbria"/>
                <a:ea typeface="Cambria"/>
                <a:cs typeface="Cambria"/>
                <a:sym typeface="Cambria"/>
              </a:rPr>
              <a:t>Research Gap</a:t>
            </a:r>
            <a:endParaRPr sz="3200">
              <a:solidFill>
                <a:schemeClr val="dk1"/>
              </a:solidFill>
              <a:latin typeface="Cambria"/>
              <a:ea typeface="Cambria"/>
              <a:cs typeface="Cambria"/>
              <a:sym typeface="Cambria"/>
            </a:endParaRPr>
          </a:p>
        </p:txBody>
      </p:sp>
      <p:sp>
        <p:nvSpPr>
          <p:cNvPr id="452" name="Google Shape;452;g16761b89c7f_3_14"/>
          <p:cNvSpPr txBox="1"/>
          <p:nvPr/>
        </p:nvSpPr>
        <p:spPr>
          <a:xfrm>
            <a:off x="152400" y="15240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mbria"/>
              <a:ea typeface="Cambria"/>
              <a:cs typeface="Cambria"/>
              <a:sym typeface="Cambria"/>
            </a:endParaRPr>
          </a:p>
        </p:txBody>
      </p:sp>
      <p:sp>
        <p:nvSpPr>
          <p:cNvPr id="453" name="Google Shape;453;g16761b89c7f_3_14"/>
          <p:cNvSpPr txBox="1"/>
          <p:nvPr/>
        </p:nvSpPr>
        <p:spPr>
          <a:xfrm>
            <a:off x="9822350" y="-55275"/>
            <a:ext cx="23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ria"/>
              <a:ea typeface="Cambria"/>
              <a:cs typeface="Cambria"/>
              <a:sym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16761b89c7f_2_142"/>
          <p:cNvSpPr txBox="1"/>
          <p:nvPr>
            <p:ph type="title"/>
          </p:nvPr>
        </p:nvSpPr>
        <p:spPr>
          <a:xfrm>
            <a:off x="7696200" y="228600"/>
            <a:ext cx="4292700" cy="8685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br>
              <a:rPr lang="en-US"/>
            </a:br>
            <a:r>
              <a:rPr lang="en-US"/>
              <a:t>Research Question</a:t>
            </a:r>
            <a:endParaRPr/>
          </a:p>
        </p:txBody>
      </p:sp>
      <p:sp>
        <p:nvSpPr>
          <p:cNvPr id="459" name="Google Shape;459;g16761b89c7f_2_14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IT19958484</a:t>
            </a:r>
            <a:r>
              <a:rPr lang="en-US" sz="1800">
                <a:solidFill>
                  <a:schemeClr val="dk1"/>
                </a:solidFill>
                <a:latin typeface="Cambria"/>
                <a:ea typeface="Cambria"/>
                <a:cs typeface="Cambria"/>
                <a:sym typeface="Cambria"/>
              </a:rPr>
              <a:t>   |   ANANDA A.M.S.C|   22_23-J 35</a:t>
            </a:r>
            <a:endParaRPr sz="1800">
              <a:solidFill>
                <a:schemeClr val="dk1"/>
              </a:solidFill>
              <a:latin typeface="Cambria"/>
              <a:ea typeface="Cambria"/>
              <a:cs typeface="Cambria"/>
              <a:sym typeface="Cambria"/>
            </a:endParaRPr>
          </a:p>
        </p:txBody>
      </p:sp>
      <p:sp>
        <p:nvSpPr>
          <p:cNvPr id="460" name="Google Shape;460;g16761b89c7f_2_142"/>
          <p:cNvSpPr/>
          <p:nvPr/>
        </p:nvSpPr>
        <p:spPr>
          <a:xfrm>
            <a:off x="9698625" y="76200"/>
            <a:ext cx="22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sp>
        <p:nvSpPr>
          <p:cNvPr id="461" name="Google Shape;461;g16761b89c7f_2_142"/>
          <p:cNvSpPr/>
          <p:nvPr/>
        </p:nvSpPr>
        <p:spPr>
          <a:xfrm>
            <a:off x="7086600" y="1600200"/>
            <a:ext cx="4495800" cy="9144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How long does it take to travel to the egg bowl</a:t>
            </a:r>
            <a:r>
              <a:rPr lang="en-US" sz="1800">
                <a:solidFill>
                  <a:schemeClr val="dk1"/>
                </a:solidFill>
                <a:latin typeface="Cambria"/>
                <a:ea typeface="Cambria"/>
                <a:cs typeface="Cambria"/>
                <a:sym typeface="Cambria"/>
              </a:rPr>
              <a:t> ??</a:t>
            </a:r>
            <a:endParaRPr sz="1800">
              <a:solidFill>
                <a:schemeClr val="dk1"/>
              </a:solidFill>
              <a:latin typeface="Cambria"/>
              <a:ea typeface="Cambria"/>
              <a:cs typeface="Cambria"/>
              <a:sym typeface="Cambria"/>
            </a:endParaRPr>
          </a:p>
        </p:txBody>
      </p:sp>
      <p:sp>
        <p:nvSpPr>
          <p:cNvPr id="462" name="Google Shape;462;g16761b89c7f_2_142"/>
          <p:cNvSpPr/>
          <p:nvPr/>
        </p:nvSpPr>
        <p:spPr>
          <a:xfrm>
            <a:off x="7086600" y="2797174"/>
            <a:ext cx="4495800" cy="9144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How many egg can be carried to the bowl at one time</a:t>
            </a:r>
            <a:r>
              <a:rPr lang="en-US" sz="1800">
                <a:solidFill>
                  <a:schemeClr val="dk1"/>
                </a:solidFill>
                <a:latin typeface="Cambria"/>
                <a:ea typeface="Cambria"/>
                <a:cs typeface="Cambria"/>
                <a:sym typeface="Cambria"/>
              </a:rPr>
              <a:t>?</a:t>
            </a:r>
            <a:endParaRPr sz="1800">
              <a:solidFill>
                <a:schemeClr val="dk1"/>
              </a:solidFill>
              <a:latin typeface="Cambria"/>
              <a:ea typeface="Cambria"/>
              <a:cs typeface="Cambria"/>
              <a:sym typeface="Cambria"/>
            </a:endParaRPr>
          </a:p>
        </p:txBody>
      </p:sp>
      <p:sp>
        <p:nvSpPr>
          <p:cNvPr id="463" name="Google Shape;463;g16761b89c7f_2_142"/>
          <p:cNvSpPr/>
          <p:nvPr/>
        </p:nvSpPr>
        <p:spPr>
          <a:xfrm>
            <a:off x="7086600" y="4003605"/>
            <a:ext cx="4495800" cy="9144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How many times a day is the egg collection done</a:t>
            </a:r>
            <a:r>
              <a:rPr lang="en-US" sz="1800">
                <a:solidFill>
                  <a:schemeClr val="dk1"/>
                </a:solidFill>
                <a:latin typeface="Cambria"/>
                <a:ea typeface="Cambria"/>
                <a:cs typeface="Cambria"/>
                <a:sym typeface="Cambria"/>
              </a:rPr>
              <a:t> ?</a:t>
            </a:r>
            <a:endParaRPr sz="1800">
              <a:solidFill>
                <a:schemeClr val="dk1"/>
              </a:solidFill>
              <a:latin typeface="Cambria"/>
              <a:ea typeface="Cambria"/>
              <a:cs typeface="Cambria"/>
              <a:sym typeface="Cambria"/>
            </a:endParaRPr>
          </a:p>
        </p:txBody>
      </p:sp>
      <p:sp>
        <p:nvSpPr>
          <p:cNvPr id="464" name="Google Shape;464;g16761b89c7f_2_142"/>
          <p:cNvSpPr/>
          <p:nvPr/>
        </p:nvSpPr>
        <p:spPr>
          <a:xfrm>
            <a:off x="7086600" y="5286443"/>
            <a:ext cx="4495800" cy="9144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How to notify the owner after this process is over</a:t>
            </a:r>
            <a:r>
              <a:rPr lang="en-US" sz="1800">
                <a:solidFill>
                  <a:schemeClr val="dk1"/>
                </a:solidFill>
                <a:latin typeface="Cambria"/>
                <a:ea typeface="Cambria"/>
                <a:cs typeface="Cambria"/>
                <a:sym typeface="Cambria"/>
              </a:rPr>
              <a:t>?</a:t>
            </a:r>
            <a:endParaRPr sz="1800">
              <a:solidFill>
                <a:schemeClr val="dk1"/>
              </a:solidFill>
              <a:latin typeface="Cambria"/>
              <a:ea typeface="Cambria"/>
              <a:cs typeface="Cambria"/>
              <a:sym typeface="Cambria"/>
            </a:endParaRPr>
          </a:p>
        </p:txBody>
      </p:sp>
      <p:pic>
        <p:nvPicPr>
          <p:cNvPr id="465" name="Google Shape;465;g16761b89c7f_2_142"/>
          <p:cNvPicPr preferRelativeResize="0"/>
          <p:nvPr/>
        </p:nvPicPr>
        <p:blipFill rotWithShape="1">
          <a:blip r:embed="rId3">
            <a:alphaModFix/>
          </a:blip>
          <a:srcRect b="0" l="0" r="0" t="0"/>
          <a:stretch/>
        </p:blipFill>
        <p:spPr>
          <a:xfrm>
            <a:off x="457200" y="546700"/>
            <a:ext cx="5714999" cy="51587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6761b89c7f_2_153"/>
          <p:cNvSpPr txBox="1"/>
          <p:nvPr>
            <p:ph type="title"/>
          </p:nvPr>
        </p:nvSpPr>
        <p:spPr>
          <a:xfrm>
            <a:off x="5943600" y="83419"/>
            <a:ext cx="6121500" cy="8685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br>
              <a:rPr lang="en-US"/>
            </a:br>
            <a:r>
              <a:rPr lang="en-US"/>
              <a:t>Specific and sub Objective</a:t>
            </a:r>
            <a:endParaRPr/>
          </a:p>
        </p:txBody>
      </p:sp>
      <p:sp>
        <p:nvSpPr>
          <p:cNvPr id="471" name="Google Shape;471;g16761b89c7f_2_153"/>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IT19958484</a:t>
            </a:r>
            <a:r>
              <a:rPr lang="en-US" sz="1800">
                <a:solidFill>
                  <a:schemeClr val="dk1"/>
                </a:solidFill>
                <a:latin typeface="Cambria"/>
                <a:ea typeface="Cambria"/>
                <a:cs typeface="Cambria"/>
                <a:sym typeface="Cambria"/>
              </a:rPr>
              <a:t>   |   ANANDA A.M.S.C|   22_23-J 35</a:t>
            </a:r>
            <a:endParaRPr sz="1800">
              <a:solidFill>
                <a:schemeClr val="dk1"/>
              </a:solidFill>
              <a:latin typeface="Cambria"/>
              <a:ea typeface="Cambria"/>
              <a:cs typeface="Cambria"/>
              <a:sym typeface="Cambria"/>
            </a:endParaRPr>
          </a:p>
        </p:txBody>
      </p:sp>
      <p:sp>
        <p:nvSpPr>
          <p:cNvPr id="472" name="Google Shape;472;g16761b89c7f_2_153"/>
          <p:cNvSpPr/>
          <p:nvPr/>
        </p:nvSpPr>
        <p:spPr>
          <a:xfrm>
            <a:off x="9698625" y="76200"/>
            <a:ext cx="2205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sp>
        <p:nvSpPr>
          <p:cNvPr id="473" name="Google Shape;473;g16761b89c7f_2_153"/>
          <p:cNvSpPr/>
          <p:nvPr/>
        </p:nvSpPr>
        <p:spPr>
          <a:xfrm>
            <a:off x="1219200" y="2888540"/>
            <a:ext cx="3200400" cy="1600200"/>
          </a:xfrm>
          <a:prstGeom prst="roundRect">
            <a:avLst>
              <a:gd fmla="val 16667" name="adj"/>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mbria"/>
                <a:ea typeface="Cambria"/>
                <a:cs typeface="Cambria"/>
                <a:sym typeface="Cambria"/>
              </a:rPr>
              <a:t>Egg Collecting And Counting System</a:t>
            </a:r>
            <a:endParaRPr sz="1800">
              <a:solidFill>
                <a:schemeClr val="dk1"/>
              </a:solidFill>
              <a:latin typeface="Cambria"/>
              <a:ea typeface="Cambria"/>
              <a:cs typeface="Cambria"/>
              <a:sym typeface="Cambria"/>
            </a:endParaRPr>
          </a:p>
        </p:txBody>
      </p:sp>
      <p:sp>
        <p:nvSpPr>
          <p:cNvPr id="474" name="Google Shape;474;g16761b89c7f_2_153"/>
          <p:cNvSpPr/>
          <p:nvPr/>
        </p:nvSpPr>
        <p:spPr>
          <a:xfrm>
            <a:off x="6705600" y="2921349"/>
            <a:ext cx="5029182" cy="897210"/>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457200" rtl="0" algn="l">
              <a:lnSpc>
                <a:spcPct val="115000"/>
              </a:lnSpc>
              <a:spcBef>
                <a:spcPts val="1200"/>
              </a:spcBef>
              <a:spcAft>
                <a:spcPts val="0"/>
              </a:spcAft>
              <a:buSzPts val="1100"/>
              <a:buNone/>
            </a:pPr>
            <a:r>
              <a:t/>
            </a:r>
            <a:endParaRPr>
              <a:solidFill>
                <a:schemeClr val="dk1"/>
              </a:solidFill>
              <a:latin typeface="Calibri"/>
              <a:ea typeface="Calibri"/>
              <a:cs typeface="Calibri"/>
              <a:sym typeface="Calibri"/>
            </a:endParaRPr>
          </a:p>
          <a:p>
            <a:pPr indent="0" lvl="0" marL="457200" rtl="0" algn="l">
              <a:lnSpc>
                <a:spcPct val="115000"/>
              </a:lnSpc>
              <a:spcBef>
                <a:spcPts val="1200"/>
              </a:spcBef>
              <a:spcAft>
                <a:spcPts val="0"/>
              </a:spcAft>
              <a:buSzPts val="1100"/>
              <a:buNone/>
            </a:pPr>
            <a:r>
              <a:t/>
            </a:r>
            <a:endParaRPr>
              <a:solidFill>
                <a:schemeClr val="dk1"/>
              </a:solidFill>
              <a:latin typeface="Calibri"/>
              <a:ea typeface="Calibri"/>
              <a:cs typeface="Calibri"/>
              <a:sym typeface="Calibri"/>
            </a:endParaRPr>
          </a:p>
          <a:p>
            <a:pPr indent="0" lvl="0" marL="457200" rtl="0" algn="l">
              <a:lnSpc>
                <a:spcPct val="115000"/>
              </a:lnSpc>
              <a:spcBef>
                <a:spcPts val="1200"/>
              </a:spcBef>
              <a:spcAft>
                <a:spcPts val="0"/>
              </a:spcAft>
              <a:buSzPts val="1100"/>
              <a:buNone/>
            </a:pPr>
            <a:r>
              <a:t/>
            </a:r>
            <a:endParaRPr>
              <a:solidFill>
                <a:schemeClr val="lt1"/>
              </a:solidFill>
              <a:latin typeface="Calibri"/>
              <a:ea typeface="Calibri"/>
              <a:cs typeface="Calibri"/>
              <a:sym typeface="Calibri"/>
            </a:endParaRPr>
          </a:p>
          <a:p>
            <a:pPr indent="0" lvl="0" marL="0" rtl="0" algn="l">
              <a:lnSpc>
                <a:spcPct val="115000"/>
              </a:lnSpc>
              <a:spcBef>
                <a:spcPts val="1200"/>
              </a:spcBef>
              <a:spcAft>
                <a:spcPts val="0"/>
              </a:spcAft>
              <a:buSzPts val="1100"/>
              <a:buNone/>
            </a:pPr>
            <a:r>
              <a:rPr lang="en-US" sz="1500">
                <a:solidFill>
                  <a:schemeClr val="lt1"/>
                </a:solidFill>
                <a:latin typeface="Calibri"/>
                <a:ea typeface="Calibri"/>
                <a:cs typeface="Calibri"/>
                <a:sym typeface="Calibri"/>
              </a:rPr>
              <a:t>Displaying the information about the amount of eggs collected to the farm owner through the mobile App</a:t>
            </a:r>
            <a:endParaRPr sz="1500">
              <a:solidFill>
                <a:schemeClr val="lt1"/>
              </a:solidFill>
              <a:latin typeface="Calibri"/>
              <a:ea typeface="Calibri"/>
              <a:cs typeface="Calibri"/>
              <a:sym typeface="Calibri"/>
            </a:endParaRPr>
          </a:p>
          <a:p>
            <a:pPr indent="0" lvl="0" marL="457200" rtl="0" algn="l">
              <a:lnSpc>
                <a:spcPct val="115000"/>
              </a:lnSpc>
              <a:spcBef>
                <a:spcPts val="1200"/>
              </a:spcBef>
              <a:spcAft>
                <a:spcPts val="0"/>
              </a:spcAft>
              <a:buClr>
                <a:schemeClr val="dk1"/>
              </a:buClr>
              <a:buSzPts val="1100"/>
              <a:buFont typeface="Arial"/>
              <a:buNone/>
            </a:pPr>
            <a:r>
              <a:rPr lang="en-US">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ctr">
              <a:spcBef>
                <a:spcPts val="1200"/>
              </a:spcBef>
              <a:spcAft>
                <a:spcPts val="0"/>
              </a:spcAft>
              <a:buClr>
                <a:schemeClr val="dk1"/>
              </a:buClr>
              <a:buFont typeface="Arial"/>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475" name="Google Shape;475;g16761b89c7f_2_153"/>
          <p:cNvSpPr/>
          <p:nvPr/>
        </p:nvSpPr>
        <p:spPr>
          <a:xfrm>
            <a:off x="6705600" y="3996870"/>
            <a:ext cx="5029182" cy="897210"/>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lt1"/>
                </a:solidFill>
                <a:latin typeface="Calibri"/>
                <a:ea typeface="Calibri"/>
                <a:cs typeface="Calibri"/>
                <a:sym typeface="Calibri"/>
              </a:rPr>
              <a:t>Preventing impurities such as chicken droppings from smearing the eggs</a:t>
            </a:r>
            <a:endParaRPr sz="1500">
              <a:solidFill>
                <a:schemeClr val="lt1"/>
              </a:solidFill>
              <a:latin typeface="Cambria"/>
              <a:ea typeface="Cambria"/>
              <a:cs typeface="Cambria"/>
              <a:sym typeface="Cambria"/>
            </a:endParaRPr>
          </a:p>
        </p:txBody>
      </p:sp>
      <p:sp>
        <p:nvSpPr>
          <p:cNvPr id="476" name="Google Shape;476;g16761b89c7f_2_153"/>
          <p:cNvSpPr/>
          <p:nvPr/>
        </p:nvSpPr>
        <p:spPr>
          <a:xfrm>
            <a:off x="6705600" y="5049906"/>
            <a:ext cx="5029182" cy="897210"/>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500">
                <a:solidFill>
                  <a:schemeClr val="lt1"/>
                </a:solidFill>
                <a:latin typeface="Calibri"/>
                <a:ea typeface="Calibri"/>
                <a:cs typeface="Calibri"/>
                <a:sym typeface="Calibri"/>
              </a:rPr>
              <a:t>The mobile application facilitates the farm owner to control the egg collection process</a:t>
            </a:r>
            <a:endParaRPr sz="1500">
              <a:solidFill>
                <a:schemeClr val="lt1"/>
              </a:solidFill>
            </a:endParaRPr>
          </a:p>
        </p:txBody>
      </p:sp>
      <p:sp>
        <p:nvSpPr>
          <p:cNvPr id="477" name="Google Shape;477;g16761b89c7f_2_153"/>
          <p:cNvSpPr/>
          <p:nvPr/>
        </p:nvSpPr>
        <p:spPr>
          <a:xfrm>
            <a:off x="6705600" y="1830743"/>
            <a:ext cx="5029182" cy="897210"/>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500">
                <a:solidFill>
                  <a:schemeClr val="lt1"/>
                </a:solidFill>
                <a:latin typeface="Calibri"/>
                <a:ea typeface="Calibri"/>
                <a:cs typeface="Calibri"/>
                <a:sym typeface="Calibri"/>
              </a:rPr>
              <a:t>Eggs are safely moved to the collection bin and securely packing</a:t>
            </a:r>
            <a:endParaRPr sz="2200">
              <a:solidFill>
                <a:schemeClr val="lt1"/>
              </a:solidFill>
              <a:latin typeface="Cambria"/>
              <a:ea typeface="Cambria"/>
              <a:cs typeface="Cambria"/>
              <a:sym typeface="Cambria"/>
            </a:endParaRPr>
          </a:p>
        </p:txBody>
      </p:sp>
      <p:cxnSp>
        <p:nvCxnSpPr>
          <p:cNvPr id="478" name="Google Shape;478;g16761b89c7f_2_153"/>
          <p:cNvCxnSpPr/>
          <p:nvPr/>
        </p:nvCxnSpPr>
        <p:spPr>
          <a:xfrm flipH="1" rot="10800000">
            <a:off x="4450466" y="2298710"/>
            <a:ext cx="2226300" cy="1300500"/>
          </a:xfrm>
          <a:prstGeom prst="straightConnector1">
            <a:avLst/>
          </a:prstGeom>
          <a:noFill/>
          <a:ln cap="flat" cmpd="sng" w="38100">
            <a:solidFill>
              <a:schemeClr val="accent6"/>
            </a:solidFill>
            <a:prstDash val="solid"/>
            <a:round/>
            <a:headEnd len="sm" w="sm" type="none"/>
            <a:tailEnd len="med" w="med" type="triangle"/>
          </a:ln>
        </p:spPr>
      </p:cxnSp>
      <p:cxnSp>
        <p:nvCxnSpPr>
          <p:cNvPr id="479" name="Google Shape;479;g16761b89c7f_2_153"/>
          <p:cNvCxnSpPr>
            <a:endCxn id="474" idx="1"/>
          </p:cNvCxnSpPr>
          <p:nvPr/>
        </p:nvCxnSpPr>
        <p:spPr>
          <a:xfrm flipH="1" rot="10800000">
            <a:off x="4450500" y="3369954"/>
            <a:ext cx="2255100" cy="256200"/>
          </a:xfrm>
          <a:prstGeom prst="straightConnector1">
            <a:avLst/>
          </a:prstGeom>
          <a:noFill/>
          <a:ln cap="flat" cmpd="sng" w="38100">
            <a:solidFill>
              <a:schemeClr val="accent6"/>
            </a:solidFill>
            <a:prstDash val="solid"/>
            <a:round/>
            <a:headEnd len="sm" w="sm" type="none"/>
            <a:tailEnd len="med" w="med" type="triangle"/>
          </a:ln>
        </p:spPr>
      </p:cxnSp>
      <p:cxnSp>
        <p:nvCxnSpPr>
          <p:cNvPr id="480" name="Google Shape;480;g16761b89c7f_2_153"/>
          <p:cNvCxnSpPr>
            <a:stCxn id="473" idx="3"/>
            <a:endCxn id="475" idx="1"/>
          </p:cNvCxnSpPr>
          <p:nvPr/>
        </p:nvCxnSpPr>
        <p:spPr>
          <a:xfrm>
            <a:off x="4419600" y="3688640"/>
            <a:ext cx="2286000" cy="756900"/>
          </a:xfrm>
          <a:prstGeom prst="straightConnector1">
            <a:avLst/>
          </a:prstGeom>
          <a:noFill/>
          <a:ln cap="flat" cmpd="sng" w="38100">
            <a:solidFill>
              <a:schemeClr val="accent6"/>
            </a:solidFill>
            <a:prstDash val="solid"/>
            <a:round/>
            <a:headEnd len="sm" w="sm" type="none"/>
            <a:tailEnd len="med" w="med" type="triangle"/>
          </a:ln>
        </p:spPr>
      </p:cxnSp>
      <p:cxnSp>
        <p:nvCxnSpPr>
          <p:cNvPr id="481" name="Google Shape;481;g16761b89c7f_2_153"/>
          <p:cNvCxnSpPr>
            <a:stCxn id="473" idx="3"/>
          </p:cNvCxnSpPr>
          <p:nvPr/>
        </p:nvCxnSpPr>
        <p:spPr>
          <a:xfrm>
            <a:off x="4419600" y="3688640"/>
            <a:ext cx="2316900" cy="1670100"/>
          </a:xfrm>
          <a:prstGeom prst="straightConnector1">
            <a:avLst/>
          </a:prstGeom>
          <a:noFill/>
          <a:ln cap="flat" cmpd="sng" w="38100">
            <a:solidFill>
              <a:schemeClr val="accent6"/>
            </a:solidFill>
            <a:prstDash val="solid"/>
            <a:round/>
            <a:headEnd len="sm" w="sm"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16761b89c7f_2_174"/>
          <p:cNvSpPr txBox="1"/>
          <p:nvPr>
            <p:ph type="title"/>
          </p:nvPr>
        </p:nvSpPr>
        <p:spPr>
          <a:xfrm>
            <a:off x="8991600" y="-9625"/>
            <a:ext cx="3378300" cy="724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Arial"/>
              <a:buNone/>
            </a:pPr>
            <a:r>
              <a:rPr lang="en-US" sz="3600"/>
              <a:t>Methodology</a:t>
            </a:r>
            <a:endParaRPr/>
          </a:p>
        </p:txBody>
      </p:sp>
      <p:sp>
        <p:nvSpPr>
          <p:cNvPr id="487" name="Google Shape;487;g16761b89c7f_2_174"/>
          <p:cNvSpPr/>
          <p:nvPr/>
        </p:nvSpPr>
        <p:spPr>
          <a:xfrm>
            <a:off x="2667000" y="650061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IT19958484</a:t>
            </a:r>
            <a:r>
              <a:rPr lang="en-US" sz="1800">
                <a:solidFill>
                  <a:schemeClr val="dk1"/>
                </a:solidFill>
                <a:latin typeface="Cambria"/>
                <a:ea typeface="Cambria"/>
                <a:cs typeface="Cambria"/>
                <a:sym typeface="Cambria"/>
              </a:rPr>
              <a:t>   |   ANANDA A.M.S.C|   22_23-J 35</a:t>
            </a:r>
            <a:endParaRPr b="0" sz="1800">
              <a:solidFill>
                <a:schemeClr val="dk1"/>
              </a:solidFill>
              <a:latin typeface="Cambria"/>
              <a:ea typeface="Cambria"/>
              <a:cs typeface="Cambria"/>
              <a:sym typeface="Cambria"/>
            </a:endParaRPr>
          </a:p>
        </p:txBody>
      </p:sp>
      <p:sp>
        <p:nvSpPr>
          <p:cNvPr id="488" name="Google Shape;488;g16761b89c7f_2_174"/>
          <p:cNvSpPr txBox="1"/>
          <p:nvPr/>
        </p:nvSpPr>
        <p:spPr>
          <a:xfrm>
            <a:off x="7010400" y="533400"/>
            <a:ext cx="6249900" cy="7245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System Diagram</a:t>
            </a:r>
            <a:endParaRPr sz="3600">
              <a:solidFill>
                <a:schemeClr val="dk1"/>
              </a:solidFill>
              <a:latin typeface="Arial"/>
              <a:ea typeface="Arial"/>
              <a:cs typeface="Arial"/>
              <a:sym typeface="Arial"/>
            </a:endParaRPr>
          </a:p>
        </p:txBody>
      </p:sp>
      <p:pic>
        <p:nvPicPr>
          <p:cNvPr id="489" name="Google Shape;489;g16761b89c7f_2_174"/>
          <p:cNvPicPr preferRelativeResize="0"/>
          <p:nvPr/>
        </p:nvPicPr>
        <p:blipFill>
          <a:blip r:embed="rId3">
            <a:alphaModFix/>
          </a:blip>
          <a:stretch>
            <a:fillRect/>
          </a:stretch>
        </p:blipFill>
        <p:spPr>
          <a:xfrm>
            <a:off x="1455525" y="1061925"/>
            <a:ext cx="9367224" cy="5029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16761b89c7f_2_187"/>
          <p:cNvSpPr/>
          <p:nvPr/>
        </p:nvSpPr>
        <p:spPr>
          <a:xfrm>
            <a:off x="2667000" y="650061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IT19960128</a:t>
            </a:r>
            <a:r>
              <a:rPr lang="en-US" sz="1800">
                <a:solidFill>
                  <a:schemeClr val="dk1"/>
                </a:solidFill>
                <a:latin typeface="Cambria"/>
                <a:ea typeface="Cambria"/>
                <a:cs typeface="Cambria"/>
                <a:sym typeface="Cambria"/>
              </a:rPr>
              <a:t>   |   Madushan M.A.C| 22_23-J 35</a:t>
            </a:r>
            <a:endParaRPr b="0" sz="1800">
              <a:solidFill>
                <a:schemeClr val="dk1"/>
              </a:solidFill>
              <a:latin typeface="Cambria"/>
              <a:ea typeface="Cambria"/>
              <a:cs typeface="Cambria"/>
              <a:sym typeface="Cambria"/>
            </a:endParaRPr>
          </a:p>
        </p:txBody>
      </p:sp>
      <p:sp>
        <p:nvSpPr>
          <p:cNvPr id="495" name="Google Shape;495;g16761b89c7f_2_187"/>
          <p:cNvSpPr txBox="1"/>
          <p:nvPr/>
        </p:nvSpPr>
        <p:spPr>
          <a:xfrm>
            <a:off x="5791200" y="449182"/>
            <a:ext cx="6249900" cy="724500"/>
          </a:xfrm>
          <a:prstGeom prst="rect">
            <a:avLst/>
          </a:prstGeom>
          <a:noFill/>
          <a:ln>
            <a:noFill/>
          </a:ln>
        </p:spPr>
        <p:txBody>
          <a:bodyPr anchorCtr="0" anchor="ctr" bIns="45700" lIns="91425" spcFirstLastPara="1" rIns="91425" wrap="square" tIns="45700">
            <a:normAutofit fontScale="77500"/>
          </a:bodyPr>
          <a:lstStyle/>
          <a:p>
            <a:pPr indent="0" lvl="0" marL="0" marR="0" rtl="0" algn="ctr">
              <a:spcBef>
                <a:spcPts val="0"/>
              </a:spcBef>
              <a:spcAft>
                <a:spcPts val="0"/>
              </a:spcAft>
              <a:buClr>
                <a:schemeClr val="dk1"/>
              </a:buClr>
              <a:buSzPct val="100000"/>
              <a:buFont typeface="Arial"/>
              <a:buNone/>
            </a:pPr>
            <a:r>
              <a:rPr lang="en-US" sz="3600">
                <a:solidFill>
                  <a:schemeClr val="dk1"/>
                </a:solidFill>
                <a:latin typeface="Arial"/>
                <a:ea typeface="Arial"/>
                <a:cs typeface="Arial"/>
                <a:sym typeface="Arial"/>
              </a:rPr>
              <a:t>Technologies, Techniques,Algorithems</a:t>
            </a:r>
            <a:endParaRPr sz="3600">
              <a:solidFill>
                <a:schemeClr val="dk1"/>
              </a:solidFill>
              <a:latin typeface="Arial"/>
              <a:ea typeface="Arial"/>
              <a:cs typeface="Arial"/>
              <a:sym typeface="Arial"/>
            </a:endParaRPr>
          </a:p>
        </p:txBody>
      </p:sp>
      <p:sp>
        <p:nvSpPr>
          <p:cNvPr id="496" name="Google Shape;496;g16761b89c7f_2_187"/>
          <p:cNvSpPr/>
          <p:nvPr/>
        </p:nvSpPr>
        <p:spPr>
          <a:xfrm>
            <a:off x="528355" y="1828799"/>
            <a:ext cx="3203700" cy="4249800"/>
          </a:xfrm>
          <a:prstGeom prst="roundRect">
            <a:avLst>
              <a:gd fmla="val 16667" name="adj"/>
            </a:avLst>
          </a:prstGeom>
          <a:solidFill>
            <a:srgbClr val="073763"/>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C</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C++</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Node server</a:t>
            </a:r>
            <a:endParaRPr/>
          </a:p>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Rafid</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Cambria"/>
              <a:buChar char="•"/>
            </a:pPr>
            <a:r>
              <a:rPr lang="en-US" sz="2000">
                <a:solidFill>
                  <a:srgbClr val="7F7F7F"/>
                </a:solidFill>
                <a:latin typeface="Cambria"/>
                <a:ea typeface="Cambria"/>
                <a:cs typeface="Cambria"/>
                <a:sym typeface="Cambria"/>
              </a:rPr>
              <a:t>WSN</a:t>
            </a:r>
            <a:endParaRPr sz="2000">
              <a:solidFill>
                <a:srgbClr val="7F7F7F"/>
              </a:solidFill>
              <a:latin typeface="Cambria"/>
              <a:ea typeface="Cambria"/>
              <a:cs typeface="Cambria"/>
              <a:sym typeface="Cambria"/>
            </a:endParaRPr>
          </a:p>
          <a:p>
            <a:pPr indent="-285750" lvl="0" marL="285750" marR="0" rtl="0" algn="l">
              <a:spcBef>
                <a:spcPts val="0"/>
              </a:spcBef>
              <a:spcAft>
                <a:spcPts val="0"/>
              </a:spcAft>
              <a:buClr>
                <a:srgbClr val="7F7F7F"/>
              </a:buClr>
              <a:buSzPts val="2000"/>
              <a:buFont typeface="Arial"/>
              <a:buChar char="•"/>
            </a:pPr>
            <a:r>
              <a:rPr lang="en-US" sz="2000">
                <a:solidFill>
                  <a:srgbClr val="7F7F7F"/>
                </a:solidFill>
                <a:latin typeface="Cambria"/>
                <a:ea typeface="Cambria"/>
                <a:cs typeface="Cambria"/>
                <a:sym typeface="Cambria"/>
              </a:rPr>
              <a:t>Flutter</a:t>
            </a:r>
            <a:endParaRPr/>
          </a:p>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497" name="Google Shape;497;g16761b89c7f_2_187"/>
          <p:cNvSpPr/>
          <p:nvPr/>
        </p:nvSpPr>
        <p:spPr>
          <a:xfrm>
            <a:off x="8381998" y="1828799"/>
            <a:ext cx="3203700" cy="3733800"/>
          </a:xfrm>
          <a:prstGeom prst="roundRect">
            <a:avLst>
              <a:gd fmla="val 16667" name="adj"/>
            </a:avLst>
          </a:prstGeom>
          <a:solidFill>
            <a:srgbClr val="073763"/>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498" name="Google Shape;498;g16761b89c7f_2_187"/>
          <p:cNvSpPr/>
          <p:nvPr/>
        </p:nvSpPr>
        <p:spPr>
          <a:xfrm>
            <a:off x="4207210" y="1851948"/>
            <a:ext cx="3699000" cy="4144500"/>
          </a:xfrm>
          <a:prstGeom prst="roundRect">
            <a:avLst>
              <a:gd fmla="val 16667" name="adj"/>
            </a:avLst>
          </a:prstGeom>
          <a:solidFill>
            <a:srgbClr val="546321"/>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C0C0C"/>
              </a:solidFill>
              <a:latin typeface="Cambria"/>
              <a:ea typeface="Cambria"/>
              <a:cs typeface="Cambria"/>
              <a:sym typeface="Cambria"/>
            </a:endParaRPr>
          </a:p>
          <a:p>
            <a:pPr indent="-171450" lvl="0" marL="285750" marR="0" rtl="0" algn="ctr">
              <a:spcBef>
                <a:spcPts val="0"/>
              </a:spcBef>
              <a:spcAft>
                <a:spcPts val="0"/>
              </a:spcAft>
              <a:buClr>
                <a:schemeClr val="dk1"/>
              </a:buClr>
              <a:buSzPts val="1800"/>
              <a:buFont typeface="Arial"/>
              <a:buNone/>
            </a:pPr>
            <a:r>
              <a:t/>
            </a:r>
            <a:endParaRPr sz="1800">
              <a:solidFill>
                <a:schemeClr val="lt1"/>
              </a:solidFill>
              <a:latin typeface="Cambria"/>
              <a:ea typeface="Cambria"/>
              <a:cs typeface="Cambria"/>
              <a:sym typeface="Cambria"/>
            </a:endParaRPr>
          </a:p>
        </p:txBody>
      </p:sp>
      <p:sp>
        <p:nvSpPr>
          <p:cNvPr id="499" name="Google Shape;499;g16761b89c7f_2_187"/>
          <p:cNvSpPr txBox="1"/>
          <p:nvPr/>
        </p:nvSpPr>
        <p:spPr>
          <a:xfrm>
            <a:off x="5383614" y="1981200"/>
            <a:ext cx="1284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Algorithms</a:t>
            </a:r>
            <a:endParaRPr sz="1800">
              <a:solidFill>
                <a:schemeClr val="lt1"/>
              </a:solidFill>
              <a:latin typeface="Cambria"/>
              <a:ea typeface="Cambria"/>
              <a:cs typeface="Cambria"/>
              <a:sym typeface="Cambria"/>
            </a:endParaRPr>
          </a:p>
        </p:txBody>
      </p:sp>
      <p:sp>
        <p:nvSpPr>
          <p:cNvPr id="500" name="Google Shape;500;g16761b89c7f_2_187"/>
          <p:cNvSpPr txBox="1"/>
          <p:nvPr/>
        </p:nvSpPr>
        <p:spPr>
          <a:xfrm>
            <a:off x="1413309" y="1981200"/>
            <a:ext cx="1517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Technologies </a:t>
            </a:r>
            <a:endParaRPr sz="1800">
              <a:solidFill>
                <a:schemeClr val="lt1"/>
              </a:solidFill>
              <a:latin typeface="Cambria"/>
              <a:ea typeface="Cambria"/>
              <a:cs typeface="Cambria"/>
              <a:sym typeface="Cambria"/>
            </a:endParaRPr>
          </a:p>
        </p:txBody>
      </p:sp>
      <p:sp>
        <p:nvSpPr>
          <p:cNvPr id="501" name="Google Shape;501;g16761b89c7f_2_187"/>
          <p:cNvSpPr txBox="1"/>
          <p:nvPr/>
        </p:nvSpPr>
        <p:spPr>
          <a:xfrm>
            <a:off x="9333446" y="2028049"/>
            <a:ext cx="1300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Techniques</a:t>
            </a:r>
            <a:endParaRPr sz="1800">
              <a:solidFill>
                <a:schemeClr val="lt1"/>
              </a:solidFill>
              <a:latin typeface="Cambria"/>
              <a:ea typeface="Cambria"/>
              <a:cs typeface="Cambria"/>
              <a:sym typeface="Cambria"/>
            </a:endParaRPr>
          </a:p>
        </p:txBody>
      </p:sp>
      <p:sp>
        <p:nvSpPr>
          <p:cNvPr id="502" name="Google Shape;502;g16761b89c7f_2_187"/>
          <p:cNvSpPr txBox="1"/>
          <p:nvPr>
            <p:ph type="title"/>
          </p:nvPr>
        </p:nvSpPr>
        <p:spPr>
          <a:xfrm>
            <a:off x="8916202" y="-100022"/>
            <a:ext cx="3378300" cy="7245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Arial"/>
              <a:buNone/>
            </a:pPr>
            <a:r>
              <a:rPr lang="en-US" sz="3600"/>
              <a:t>Methodology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16761b89c7f_2_205"/>
          <p:cNvSpPr txBox="1"/>
          <p:nvPr>
            <p:ph type="title"/>
          </p:nvPr>
        </p:nvSpPr>
        <p:spPr>
          <a:xfrm>
            <a:off x="125542" y="491675"/>
            <a:ext cx="11684100" cy="7923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sz="3600"/>
              <a:t>System , Personal and software specification requirements </a:t>
            </a:r>
            <a:endParaRPr sz="3600"/>
          </a:p>
        </p:txBody>
      </p:sp>
      <p:sp>
        <p:nvSpPr>
          <p:cNvPr id="508" name="Google Shape;508;g16761b89c7f_2_20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IT19958484</a:t>
            </a:r>
            <a:r>
              <a:rPr lang="en-US" sz="1800">
                <a:solidFill>
                  <a:schemeClr val="dk1"/>
                </a:solidFill>
                <a:latin typeface="Cambria"/>
                <a:ea typeface="Cambria"/>
                <a:cs typeface="Cambria"/>
                <a:sym typeface="Cambria"/>
              </a:rPr>
              <a:t>   |   ANANDA A.M.S.C|   22_23-J 35</a:t>
            </a:r>
            <a:endParaRPr sz="1800">
              <a:solidFill>
                <a:schemeClr val="dk1"/>
              </a:solidFill>
              <a:latin typeface="Cambria"/>
              <a:ea typeface="Cambria"/>
              <a:cs typeface="Cambria"/>
              <a:sym typeface="Cambria"/>
            </a:endParaRPr>
          </a:p>
        </p:txBody>
      </p:sp>
      <p:sp>
        <p:nvSpPr>
          <p:cNvPr id="509" name="Google Shape;509;g16761b89c7f_2_205"/>
          <p:cNvSpPr txBox="1"/>
          <p:nvPr/>
        </p:nvSpPr>
        <p:spPr>
          <a:xfrm>
            <a:off x="9067800" y="0"/>
            <a:ext cx="3378300" cy="7245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Methodology</a:t>
            </a:r>
            <a:endParaRPr sz="3600">
              <a:solidFill>
                <a:schemeClr val="dk1"/>
              </a:solidFill>
              <a:latin typeface="Arial"/>
              <a:ea typeface="Arial"/>
              <a:cs typeface="Arial"/>
              <a:sym typeface="Arial"/>
            </a:endParaRPr>
          </a:p>
        </p:txBody>
      </p:sp>
      <p:sp>
        <p:nvSpPr>
          <p:cNvPr id="510" name="Google Shape;510;g16761b89c7f_2_205"/>
          <p:cNvSpPr/>
          <p:nvPr/>
        </p:nvSpPr>
        <p:spPr>
          <a:xfrm>
            <a:off x="685800" y="1365014"/>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Software Requirements </a:t>
            </a:r>
            <a:endParaRPr sz="1800">
              <a:solidFill>
                <a:schemeClr val="lt1"/>
              </a:solidFill>
              <a:latin typeface="Cambria"/>
              <a:ea typeface="Cambria"/>
              <a:cs typeface="Cambria"/>
              <a:sym typeface="Cambria"/>
            </a:endParaRPr>
          </a:p>
        </p:txBody>
      </p:sp>
      <p:sp>
        <p:nvSpPr>
          <p:cNvPr id="511" name="Google Shape;511;g16761b89c7f_2_205"/>
          <p:cNvSpPr/>
          <p:nvPr/>
        </p:nvSpPr>
        <p:spPr>
          <a:xfrm>
            <a:off x="6437697" y="1365014"/>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Personal Requirements</a:t>
            </a:r>
            <a:endParaRPr sz="1800">
              <a:solidFill>
                <a:schemeClr val="lt1"/>
              </a:solidFill>
              <a:latin typeface="Cambria"/>
              <a:ea typeface="Cambria"/>
              <a:cs typeface="Cambria"/>
              <a:sym typeface="Cambria"/>
            </a:endParaRPr>
          </a:p>
        </p:txBody>
      </p:sp>
      <p:sp>
        <p:nvSpPr>
          <p:cNvPr id="512" name="Google Shape;512;g16761b89c7f_2_205"/>
          <p:cNvSpPr/>
          <p:nvPr/>
        </p:nvSpPr>
        <p:spPr>
          <a:xfrm>
            <a:off x="685800" y="4099806"/>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Functional Requirements </a:t>
            </a:r>
            <a:endParaRPr sz="1800">
              <a:solidFill>
                <a:schemeClr val="lt1"/>
              </a:solidFill>
              <a:latin typeface="Cambria"/>
              <a:ea typeface="Cambria"/>
              <a:cs typeface="Cambria"/>
              <a:sym typeface="Cambria"/>
            </a:endParaRPr>
          </a:p>
        </p:txBody>
      </p:sp>
      <p:sp>
        <p:nvSpPr>
          <p:cNvPr id="513" name="Google Shape;513;g16761b89c7f_2_205"/>
          <p:cNvSpPr/>
          <p:nvPr/>
        </p:nvSpPr>
        <p:spPr>
          <a:xfrm>
            <a:off x="6437697" y="4099806"/>
            <a:ext cx="5486400" cy="533400"/>
          </a:xfrm>
          <a:prstGeom prst="homePlate">
            <a:avLst>
              <a:gd fmla="val 50000" name="adj"/>
            </a:avLst>
          </a:prstGeom>
          <a:solidFill>
            <a:srgbClr val="002060"/>
          </a:solidFill>
          <a:ln cap="flat" cmpd="sng" w="25400">
            <a:solidFill>
              <a:srgbClr val="788D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Non-Functional </a:t>
            </a:r>
            <a:endParaRPr sz="1800">
              <a:solidFill>
                <a:schemeClr val="lt1"/>
              </a:solidFill>
              <a:latin typeface="Cambria"/>
              <a:ea typeface="Cambria"/>
              <a:cs typeface="Cambria"/>
              <a:sym typeface="Cambria"/>
            </a:endParaRPr>
          </a:p>
        </p:txBody>
      </p:sp>
      <p:sp>
        <p:nvSpPr>
          <p:cNvPr id="514" name="Google Shape;514;g16761b89c7f_2_205"/>
          <p:cNvSpPr/>
          <p:nvPr/>
        </p:nvSpPr>
        <p:spPr>
          <a:xfrm>
            <a:off x="685800" y="2057400"/>
            <a:ext cx="5257800" cy="18288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C</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Linux</a:t>
            </a:r>
            <a:r>
              <a:rPr lang="en-US" sz="1800">
                <a:solidFill>
                  <a:schemeClr val="dk1"/>
                </a:solidFill>
                <a:latin typeface="Cambria"/>
                <a:ea typeface="Cambria"/>
                <a:cs typeface="Cambria"/>
                <a:sym typeface="Cambria"/>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Node Server</a:t>
            </a:r>
            <a:endParaRPr/>
          </a:p>
          <a:p>
            <a:pPr indent="-323850" lvl="0" marL="285750" marR="0" rtl="0" algn="l">
              <a:spcBef>
                <a:spcPts val="0"/>
              </a:spcBef>
              <a:spcAft>
                <a:spcPts val="0"/>
              </a:spcAft>
              <a:buClr>
                <a:schemeClr val="dk1"/>
              </a:buClr>
              <a:buSzPts val="2400"/>
              <a:buFont typeface="Cambria"/>
              <a:buChar char="•"/>
            </a:pPr>
            <a:r>
              <a:rPr lang="en-US" sz="1800">
                <a:solidFill>
                  <a:schemeClr val="dk1"/>
                </a:solidFill>
                <a:latin typeface="Cambria"/>
                <a:ea typeface="Cambria"/>
                <a:cs typeface="Cambria"/>
                <a:sym typeface="Cambria"/>
              </a:rPr>
              <a:t>IntelliJ Idea</a:t>
            </a:r>
            <a:endParaRPr sz="2000">
              <a:latin typeface="Cambria"/>
              <a:ea typeface="Cambria"/>
              <a:cs typeface="Cambria"/>
              <a:sym typeface="Cambria"/>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C++</a:t>
            </a:r>
            <a:endParaRPr/>
          </a:p>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515" name="Google Shape;515;g16761b89c7f_2_205"/>
          <p:cNvSpPr/>
          <p:nvPr/>
        </p:nvSpPr>
        <p:spPr>
          <a:xfrm>
            <a:off x="6439301" y="2057400"/>
            <a:ext cx="5257800" cy="18288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Devices should be install to the real farm </a:t>
            </a:r>
            <a:endParaRPr/>
          </a:p>
          <a:p>
            <a:pPr indent="0" lvl="0" marL="0" marR="0" rtl="0" algn="ctr">
              <a:spcBef>
                <a:spcPts val="0"/>
              </a:spcBef>
              <a:spcAft>
                <a:spcPts val="0"/>
              </a:spcAft>
              <a:buNone/>
            </a:pPr>
            <a:r>
              <a:rPr lang="en-US" sz="1800">
                <a:solidFill>
                  <a:schemeClr val="dk1"/>
                </a:solidFill>
                <a:latin typeface="Cambria"/>
                <a:ea typeface="Cambria"/>
                <a:cs typeface="Cambria"/>
                <a:sym typeface="Cambria"/>
              </a:rPr>
              <a:t> </a:t>
            </a:r>
            <a:endParaRPr sz="1800">
              <a:solidFill>
                <a:schemeClr val="dk1"/>
              </a:solidFill>
              <a:latin typeface="Cambria"/>
              <a:ea typeface="Cambria"/>
              <a:cs typeface="Cambria"/>
              <a:sym typeface="Cambria"/>
            </a:endParaRPr>
          </a:p>
        </p:txBody>
      </p:sp>
      <p:sp>
        <p:nvSpPr>
          <p:cNvPr id="516" name="Google Shape;516;g16761b89c7f_2_205"/>
          <p:cNvSpPr/>
          <p:nvPr/>
        </p:nvSpPr>
        <p:spPr>
          <a:xfrm>
            <a:off x="685800" y="4724400"/>
            <a:ext cx="5257800" cy="16764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342900" lvl="0" marL="457200" marR="0" rtl="0" algn="l">
              <a:spcBef>
                <a:spcPts val="0"/>
              </a:spcBef>
              <a:spcAft>
                <a:spcPts val="0"/>
              </a:spcAft>
              <a:buClr>
                <a:schemeClr val="dk1"/>
              </a:buClr>
              <a:buSzPts val="1800"/>
              <a:buFont typeface="Cambria"/>
              <a:buChar char="●"/>
            </a:pPr>
            <a:r>
              <a:rPr lang="en-US" sz="1800">
                <a:solidFill>
                  <a:schemeClr val="dk1"/>
                </a:solidFill>
                <a:latin typeface="Cambria"/>
                <a:ea typeface="Cambria"/>
                <a:cs typeface="Cambria"/>
                <a:sym typeface="Cambria"/>
              </a:rPr>
              <a:t>Should be no damage to the eggs</a:t>
            </a:r>
            <a:endParaRPr sz="1800">
              <a:solidFill>
                <a:schemeClr val="dk1"/>
              </a:solidFill>
              <a:latin typeface="Cambria"/>
              <a:ea typeface="Cambria"/>
              <a:cs typeface="Cambria"/>
              <a:sym typeface="Cambria"/>
            </a:endParaRPr>
          </a:p>
          <a:p>
            <a:pPr indent="-342900" lvl="0" marL="457200" marR="0" rtl="0" algn="l">
              <a:spcBef>
                <a:spcPts val="0"/>
              </a:spcBef>
              <a:spcAft>
                <a:spcPts val="0"/>
              </a:spcAft>
              <a:buClr>
                <a:schemeClr val="dk1"/>
              </a:buClr>
              <a:buSzPts val="1800"/>
              <a:buFont typeface="Cambria"/>
              <a:buChar char="●"/>
            </a:pPr>
            <a:r>
              <a:rPr lang="en-US" sz="1800">
                <a:solidFill>
                  <a:schemeClr val="dk1"/>
                </a:solidFill>
                <a:latin typeface="Cambria"/>
                <a:ea typeface="Cambria"/>
                <a:cs typeface="Cambria"/>
                <a:sym typeface="Cambria"/>
              </a:rPr>
              <a:t>The number of eggs collected should be accarately calculated</a:t>
            </a:r>
            <a:endParaRPr sz="1800">
              <a:solidFill>
                <a:schemeClr val="dk1"/>
              </a:solidFill>
              <a:latin typeface="Cambria"/>
              <a:ea typeface="Cambria"/>
              <a:cs typeface="Cambria"/>
              <a:sym typeface="Cambria"/>
            </a:endParaRPr>
          </a:p>
          <a:p>
            <a:pPr indent="-342900" lvl="0" marL="457200" marR="0" rtl="0" algn="l">
              <a:spcBef>
                <a:spcPts val="0"/>
              </a:spcBef>
              <a:spcAft>
                <a:spcPts val="0"/>
              </a:spcAft>
              <a:buClr>
                <a:schemeClr val="dk1"/>
              </a:buClr>
              <a:buSzPts val="1800"/>
              <a:buFont typeface="Cambria"/>
              <a:buChar char="●"/>
            </a:pPr>
            <a:r>
              <a:rPr lang="en-US" sz="1800">
                <a:solidFill>
                  <a:schemeClr val="dk1"/>
                </a:solidFill>
                <a:latin typeface="Cambria"/>
                <a:ea typeface="Cambria"/>
                <a:cs typeface="Cambria"/>
                <a:sym typeface="Cambria"/>
              </a:rPr>
              <a:t>The farmer should be able to control the process</a:t>
            </a:r>
            <a:endParaRPr sz="1800">
              <a:solidFill>
                <a:schemeClr val="dk1"/>
              </a:solidFill>
              <a:latin typeface="Cambria"/>
              <a:ea typeface="Cambria"/>
              <a:cs typeface="Cambria"/>
              <a:sym typeface="Cambria"/>
            </a:endParaRPr>
          </a:p>
          <a:p>
            <a:pPr indent="-171450" lvl="0" marL="285750" marR="0" rtl="0" algn="ctr">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p:txBody>
      </p:sp>
      <p:sp>
        <p:nvSpPr>
          <p:cNvPr id="517" name="Google Shape;517;g16761b89c7f_2_205"/>
          <p:cNvSpPr/>
          <p:nvPr/>
        </p:nvSpPr>
        <p:spPr>
          <a:xfrm>
            <a:off x="6443312" y="4724400"/>
            <a:ext cx="5257800" cy="1676400"/>
          </a:xfrm>
          <a:prstGeom prst="roundRect">
            <a:avLst>
              <a:gd fmla="val 16667" name="adj"/>
            </a:avLst>
          </a:prstGeom>
          <a:gradFill>
            <a:gsLst>
              <a:gs pos="0">
                <a:srgbClr val="FEFEFF"/>
              </a:gs>
              <a:gs pos="68000">
                <a:srgbClr val="839FD5"/>
              </a:gs>
              <a:gs pos="81000">
                <a:srgbClr val="7D9BD4"/>
              </a:gs>
              <a:gs pos="86000">
                <a:srgbClr val="8DA6D7"/>
              </a:gs>
              <a:gs pos="100000">
                <a:srgbClr val="D1DAED"/>
              </a:gs>
            </a:gsLst>
            <a:lin ang="5400012" scaled="0"/>
          </a:gradFill>
          <a:ln cap="flat" cmpd="sng" w="9525">
            <a:solidFill>
              <a:srgbClr val="096CC5"/>
            </a:solidFill>
            <a:prstDash val="solid"/>
            <a:round/>
            <a:headEnd len="sm" w="sm" type="none"/>
            <a:tailEnd len="sm" w="sm" type="none"/>
          </a:ln>
        </p:spPr>
        <p:txBody>
          <a:bodyPr anchorCtr="0" anchor="ctr" bIns="45700" lIns="91425" spcFirstLastPara="1" rIns="91425" wrap="square" tIns="45700">
            <a:noAutofit/>
          </a:bodyPr>
          <a:lstStyle/>
          <a:p>
            <a:pPr indent="-342900" lvl="0" marL="457200" rtl="0" algn="l">
              <a:spcBef>
                <a:spcPts val="0"/>
              </a:spcBef>
              <a:spcAft>
                <a:spcPts val="0"/>
              </a:spcAft>
              <a:buClr>
                <a:schemeClr val="dk1"/>
              </a:buClr>
              <a:buSzPts val="1800"/>
              <a:buFont typeface="Cambria"/>
              <a:buChar char="●"/>
            </a:pP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Application should be reliable</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Char char="●"/>
            </a:pPr>
            <a:r>
              <a:rPr lang="en-US" sz="1800">
                <a:solidFill>
                  <a:schemeClr val="dk1"/>
                </a:solidFill>
                <a:latin typeface="Cambria"/>
                <a:ea typeface="Cambria"/>
                <a:cs typeface="Cambria"/>
                <a:sym typeface="Cambria"/>
              </a:rPr>
              <a:t>        Should be user-friendly interface</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Char char="●"/>
            </a:pPr>
            <a:r>
              <a:rPr lang="en-US" sz="1800">
                <a:solidFill>
                  <a:schemeClr val="dk1"/>
                </a:solidFill>
                <a:latin typeface="Cambria"/>
                <a:ea typeface="Cambria"/>
                <a:cs typeface="Cambria"/>
                <a:sym typeface="Cambria"/>
              </a:rPr>
              <a:t>        Application should be fast</a:t>
            </a:r>
            <a:endParaRPr sz="1800">
              <a:solidFill>
                <a:schemeClr val="dk1"/>
              </a:solidFill>
              <a:latin typeface="Cambria"/>
              <a:ea typeface="Cambria"/>
              <a:cs typeface="Cambria"/>
              <a:sym typeface="Cambria"/>
            </a:endParaRPr>
          </a:p>
          <a:p>
            <a:pPr indent="-342900" lvl="0" marL="457200" rtl="0" algn="l">
              <a:spcBef>
                <a:spcPts val="0"/>
              </a:spcBef>
              <a:spcAft>
                <a:spcPts val="0"/>
              </a:spcAft>
              <a:buClr>
                <a:schemeClr val="dk1"/>
              </a:buClr>
              <a:buSzPts val="1800"/>
              <a:buFont typeface="Cambria"/>
              <a:buChar char="●"/>
            </a:pPr>
            <a:r>
              <a:rPr lang="en-US" sz="1800">
                <a:solidFill>
                  <a:schemeClr val="dk1"/>
                </a:solidFill>
                <a:latin typeface="Cambria"/>
                <a:ea typeface="Cambria"/>
                <a:cs typeface="Cambria"/>
                <a:sym typeface="Cambria"/>
              </a:rPr>
              <a:t>        Should be high efficiency</a:t>
            </a:r>
            <a:endParaRPr sz="1800">
              <a:solidFill>
                <a:schemeClr val="dk1"/>
              </a:solidFill>
              <a:latin typeface="Cambria"/>
              <a:ea typeface="Cambria"/>
              <a:cs typeface="Cambria"/>
              <a:sym typeface="Cambria"/>
            </a:endParaRPr>
          </a:p>
          <a:p>
            <a:pPr indent="0" lvl="0" marL="457200" marR="0" rtl="0" algn="ctr">
              <a:spcBef>
                <a:spcPts val="0"/>
              </a:spcBef>
              <a:spcAft>
                <a:spcPts val="0"/>
              </a:spcAft>
              <a:buNone/>
            </a:pPr>
            <a:r>
              <a:t/>
            </a:r>
            <a:endParaRPr sz="1800">
              <a:solidFill>
                <a:schemeClr val="dk1"/>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g16761b89c7f_0_13"/>
          <p:cNvPicPr preferRelativeResize="0"/>
          <p:nvPr/>
        </p:nvPicPr>
        <p:blipFill>
          <a:blip r:embed="rId3">
            <a:alphaModFix amt="30000"/>
          </a:blip>
          <a:stretch>
            <a:fillRect/>
          </a:stretch>
        </p:blipFill>
        <p:spPr>
          <a:xfrm>
            <a:off x="225122" y="889000"/>
            <a:ext cx="9276776" cy="5231625"/>
          </a:xfrm>
          <a:prstGeom prst="rect">
            <a:avLst/>
          </a:prstGeom>
          <a:noFill/>
          <a:ln>
            <a:noFill/>
          </a:ln>
        </p:spPr>
      </p:pic>
      <p:sp>
        <p:nvSpPr>
          <p:cNvPr id="111" name="Google Shape;111;g16761b89c7f_0_13"/>
          <p:cNvSpPr txBox="1"/>
          <p:nvPr/>
        </p:nvSpPr>
        <p:spPr>
          <a:xfrm>
            <a:off x="9097825" y="173200"/>
            <a:ext cx="2978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RESEARCH QUESTION </a:t>
            </a:r>
            <a:endParaRPr sz="1700"/>
          </a:p>
        </p:txBody>
      </p:sp>
      <p:sp>
        <p:nvSpPr>
          <p:cNvPr id="112" name="Google Shape;112;g16761b89c7f_0_13"/>
          <p:cNvSpPr txBox="1"/>
          <p:nvPr/>
        </p:nvSpPr>
        <p:spPr>
          <a:xfrm>
            <a:off x="2159050" y="2108475"/>
            <a:ext cx="7031100" cy="76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202124"/>
              </a:buClr>
              <a:buSzPts val="1900"/>
              <a:buFont typeface="Cambria"/>
              <a:buChar char="●"/>
            </a:pPr>
            <a:r>
              <a:rPr b="1" lang="en-US" sz="1900">
                <a:solidFill>
                  <a:srgbClr val="202124"/>
                </a:solidFill>
                <a:latin typeface="Cambria"/>
                <a:ea typeface="Cambria"/>
                <a:cs typeface="Cambria"/>
                <a:sym typeface="Cambria"/>
              </a:rPr>
              <a:t>How to Identify </a:t>
            </a:r>
            <a:r>
              <a:rPr b="1" lang="en-US" sz="1900">
                <a:solidFill>
                  <a:srgbClr val="202124"/>
                </a:solidFill>
                <a:latin typeface="Cambria"/>
                <a:ea typeface="Cambria"/>
                <a:cs typeface="Cambria"/>
                <a:sym typeface="Cambria"/>
              </a:rPr>
              <a:t>Unauthorized</a:t>
            </a:r>
            <a:r>
              <a:rPr b="1" lang="en-US" sz="1900">
                <a:solidFill>
                  <a:srgbClr val="202124"/>
                </a:solidFill>
                <a:latin typeface="Cambria"/>
                <a:ea typeface="Cambria"/>
                <a:cs typeface="Cambria"/>
                <a:sym typeface="Cambria"/>
              </a:rPr>
              <a:t> animals for safe egg chamber</a:t>
            </a:r>
            <a:endParaRPr b="1" sz="1900">
              <a:solidFill>
                <a:srgbClr val="202124"/>
              </a:solidFill>
              <a:latin typeface="Cambria"/>
              <a:ea typeface="Cambria"/>
              <a:cs typeface="Cambria"/>
              <a:sym typeface="Cambria"/>
            </a:endParaRPr>
          </a:p>
        </p:txBody>
      </p:sp>
      <p:sp>
        <p:nvSpPr>
          <p:cNvPr id="113" name="Google Shape;113;g16761b89c7f_0_13"/>
          <p:cNvSpPr txBox="1"/>
          <p:nvPr/>
        </p:nvSpPr>
        <p:spPr>
          <a:xfrm>
            <a:off x="2146325" y="2928900"/>
            <a:ext cx="70311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202124"/>
              </a:buClr>
              <a:buSzPts val="1900"/>
              <a:buFont typeface="Cambria"/>
              <a:buChar char="●"/>
            </a:pPr>
            <a:r>
              <a:rPr b="1" lang="en-US" sz="1900">
                <a:solidFill>
                  <a:srgbClr val="202124"/>
                </a:solidFill>
                <a:latin typeface="Cambria"/>
                <a:ea typeface="Cambria"/>
                <a:cs typeface="Cambria"/>
                <a:sym typeface="Cambria"/>
              </a:rPr>
              <a:t>how to do overall process within minimum time </a:t>
            </a:r>
            <a:r>
              <a:rPr b="1" lang="en-US" sz="1900">
                <a:solidFill>
                  <a:srgbClr val="202124"/>
                </a:solidFill>
                <a:latin typeface="Cambria"/>
                <a:ea typeface="Cambria"/>
                <a:cs typeface="Cambria"/>
                <a:sym typeface="Cambria"/>
              </a:rPr>
              <a:t>period</a:t>
            </a:r>
            <a:endParaRPr b="1" sz="1900">
              <a:solidFill>
                <a:srgbClr val="202124"/>
              </a:solidFill>
              <a:latin typeface="Cambria"/>
              <a:ea typeface="Cambria"/>
              <a:cs typeface="Cambria"/>
              <a:sym typeface="Cambria"/>
            </a:endParaRPr>
          </a:p>
        </p:txBody>
      </p:sp>
      <p:sp>
        <p:nvSpPr>
          <p:cNvPr id="114" name="Google Shape;114;g16761b89c7f_0_13"/>
          <p:cNvSpPr txBox="1"/>
          <p:nvPr/>
        </p:nvSpPr>
        <p:spPr>
          <a:xfrm>
            <a:off x="2146325" y="3673113"/>
            <a:ext cx="70311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202124"/>
              </a:buClr>
              <a:buSzPts val="1900"/>
              <a:buFont typeface="Cambria"/>
              <a:buChar char="●"/>
            </a:pPr>
            <a:r>
              <a:rPr b="1" lang="en-US" sz="1900">
                <a:solidFill>
                  <a:srgbClr val="202124"/>
                </a:solidFill>
                <a:latin typeface="Cambria"/>
                <a:ea typeface="Cambria"/>
                <a:cs typeface="Cambria"/>
                <a:sym typeface="Cambria"/>
              </a:rPr>
              <a:t>get notify all the </a:t>
            </a:r>
            <a:r>
              <a:rPr b="1" lang="en-US" sz="1900">
                <a:solidFill>
                  <a:srgbClr val="202124"/>
                </a:solidFill>
                <a:latin typeface="Cambria"/>
                <a:ea typeface="Cambria"/>
                <a:cs typeface="Cambria"/>
                <a:sym typeface="Cambria"/>
              </a:rPr>
              <a:t>details through mobile application</a:t>
            </a:r>
            <a:endParaRPr b="1" sz="1900">
              <a:solidFill>
                <a:srgbClr val="202124"/>
              </a:solidFill>
              <a:latin typeface="Cambria"/>
              <a:ea typeface="Cambria"/>
              <a:cs typeface="Cambria"/>
              <a:sym typeface="Cambria"/>
            </a:endParaRPr>
          </a:p>
        </p:txBody>
      </p:sp>
      <p:sp>
        <p:nvSpPr>
          <p:cNvPr id="115" name="Google Shape;115;g16761b89c7f_0_13"/>
          <p:cNvSpPr txBox="1"/>
          <p:nvPr/>
        </p:nvSpPr>
        <p:spPr>
          <a:xfrm>
            <a:off x="2149027" y="4338717"/>
            <a:ext cx="86754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202124"/>
              </a:buClr>
              <a:buSzPts val="1900"/>
              <a:buFont typeface="Cambria"/>
              <a:buChar char="●"/>
            </a:pPr>
            <a:r>
              <a:rPr b="1" lang="en-US" sz="1900">
                <a:solidFill>
                  <a:srgbClr val="202124"/>
                </a:solidFill>
                <a:latin typeface="Cambria"/>
                <a:ea typeface="Cambria"/>
                <a:cs typeface="Cambria"/>
                <a:sym typeface="Cambria"/>
              </a:rPr>
              <a:t>reduce costs by handover human works to machines</a:t>
            </a:r>
            <a:endParaRPr b="1" sz="1900">
              <a:solidFill>
                <a:srgbClr val="202124"/>
              </a:solidFill>
              <a:latin typeface="Cambria"/>
              <a:ea typeface="Cambria"/>
              <a:cs typeface="Cambria"/>
              <a:sym typeface="Cambria"/>
            </a:endParaRPr>
          </a:p>
        </p:txBody>
      </p:sp>
      <p:pic>
        <p:nvPicPr>
          <p:cNvPr id="116" name="Google Shape;116;g16761b89c7f_0_13"/>
          <p:cNvPicPr preferRelativeResize="0"/>
          <p:nvPr/>
        </p:nvPicPr>
        <p:blipFill>
          <a:blip r:embed="rId4">
            <a:alphaModFix/>
          </a:blip>
          <a:stretch>
            <a:fillRect/>
          </a:stretch>
        </p:blipFill>
        <p:spPr>
          <a:xfrm>
            <a:off x="9097825" y="1430175"/>
            <a:ext cx="2978700" cy="3997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6761b89c7f_2_327"/>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800">
                <a:solidFill>
                  <a:schemeClr val="dk1"/>
                </a:solidFill>
                <a:latin typeface="Cambria"/>
                <a:ea typeface="Cambria"/>
                <a:cs typeface="Cambria"/>
                <a:sym typeface="Cambria"/>
              </a:rPr>
              <a:t>IT19958484</a:t>
            </a:r>
            <a:r>
              <a:rPr lang="en-US" sz="1800">
                <a:solidFill>
                  <a:schemeClr val="dk1"/>
                </a:solidFill>
                <a:latin typeface="Cambria"/>
                <a:ea typeface="Cambria"/>
                <a:cs typeface="Cambria"/>
                <a:sym typeface="Cambria"/>
              </a:rPr>
              <a:t>   |   ANANDA A.M.S.C|   22_23-J 35</a:t>
            </a:r>
            <a:endParaRPr sz="1800">
              <a:solidFill>
                <a:schemeClr val="dk1"/>
              </a:solidFill>
              <a:latin typeface="Cambria"/>
              <a:ea typeface="Cambria"/>
              <a:cs typeface="Cambria"/>
              <a:sym typeface="Cambria"/>
            </a:endParaRPr>
          </a:p>
        </p:txBody>
      </p:sp>
      <p:sp>
        <p:nvSpPr>
          <p:cNvPr id="523" name="Google Shape;523;g16761b89c7f_2_327"/>
          <p:cNvSpPr txBox="1"/>
          <p:nvPr>
            <p:ph type="title"/>
          </p:nvPr>
        </p:nvSpPr>
        <p:spPr>
          <a:xfrm>
            <a:off x="118475" y="0"/>
            <a:ext cx="3048000" cy="13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t>R</a:t>
            </a:r>
            <a:r>
              <a:rPr lang="en-US"/>
              <a:t>eferences</a:t>
            </a:r>
            <a:endParaRPr/>
          </a:p>
        </p:txBody>
      </p:sp>
      <p:sp>
        <p:nvSpPr>
          <p:cNvPr id="524" name="Google Shape;524;g16761b89c7f_2_327"/>
          <p:cNvSpPr/>
          <p:nvPr/>
        </p:nvSpPr>
        <p:spPr>
          <a:xfrm>
            <a:off x="407350" y="-584450"/>
            <a:ext cx="11582400" cy="6976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8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           </a:t>
            </a:r>
            <a:r>
              <a:rPr i="1" lang="en-US" sz="1200">
                <a:solidFill>
                  <a:schemeClr val="dk1"/>
                </a:solidFill>
              </a:rPr>
              <a:t>1] </a:t>
            </a:r>
            <a:r>
              <a:rPr i="1" lang="en-US" sz="1100">
                <a:solidFill>
                  <a:schemeClr val="dk1"/>
                </a:solidFill>
              </a:rPr>
              <a:t>Circulation, and More</a:t>
            </a:r>
            <a:r>
              <a:rPr lang="en-US" sz="1100">
                <a:solidFill>
                  <a:schemeClr val="dk1"/>
                </a:solidFill>
              </a:rPr>
              <a:t>. [online] WebMD. Available at: htt</a:t>
            </a:r>
            <a:r>
              <a:rPr lang="en-US" sz="1100">
                <a:solidFill>
                  <a:schemeClr val="hlink"/>
                </a:solidFill>
                <a:uFill>
                  <a:noFill/>
                </a:uFill>
                <a:hlinkClick r:id="rId3"/>
              </a:rPr>
              <a:t>ps://www.webmd.com/he</a:t>
            </a:r>
            <a:r>
              <a:rPr lang="en-US" sz="1100">
                <a:solidFill>
                  <a:schemeClr val="dk1"/>
                </a:solidFill>
              </a:rPr>
              <a:t>a</a:t>
            </a:r>
            <a:r>
              <a:rPr lang="en-US" sz="1100">
                <a:solidFill>
                  <a:schemeClr val="hlink"/>
                </a:solidFill>
                <a:uFill>
                  <a:noFill/>
                </a:uFill>
                <a:hlinkClick r:id="rId4"/>
              </a:rPr>
              <a:t>rt/anatomy-picture-of-blood#1</a:t>
            </a:r>
            <a:r>
              <a:rPr lang="en-US" sz="1100">
                <a:solidFill>
                  <a:schemeClr val="hlink"/>
                </a:solidFill>
              </a:rPr>
              <a:t> </a:t>
            </a:r>
            <a:r>
              <a:rPr lang="en-US" sz="1100">
                <a:solidFill>
                  <a:schemeClr val="dk1"/>
                </a:solidFill>
              </a:rPr>
              <a:t>[Accessed 20 Feb. 2020]. </a:t>
            </a:r>
            <a:endParaRPr sz="11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US" sz="1100">
                <a:solidFill>
                  <a:schemeClr val="dk1"/>
                </a:solidFill>
              </a:rPr>
              <a:t>[2] .P. Jacob, H. W. (2019). How Long Do Chickens Lay Eggs? Goals for Laying Hens . </a:t>
            </a:r>
            <a:r>
              <a:rPr i="1" lang="en-US" sz="1100">
                <a:solidFill>
                  <a:schemeClr val="dk1"/>
                </a:solidFill>
              </a:rPr>
              <a:t>actors Affecting Egg Production in Backyard Chicken Flocks</a:t>
            </a:r>
            <a:r>
              <a:rPr lang="en-US" sz="1100">
                <a:solidFill>
                  <a:schemeClr val="dk1"/>
                </a:solidFill>
              </a:rPr>
              <a:t>, http://edis.ifas.ufl.edu/ps029. </a:t>
            </a:r>
            <a:endParaRPr sz="11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US" sz="1100">
                <a:solidFill>
                  <a:schemeClr val="dk1"/>
                </a:solidFill>
              </a:rPr>
              <a:t>[3] Development and Performance of a Mechanical Egg Collection System Versus the Hand-Operated Dutch Nest. (2015, Oct-Dec ). p. https://www.scielo.br/j/rbca/a/jbrfyjGxLy84T7wvtXBw9rq/?lang=en. </a:t>
            </a:r>
            <a:endParaRPr sz="11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US" sz="1100">
                <a:solidFill>
                  <a:schemeClr val="dk1"/>
                </a:solidFill>
              </a:rPr>
              <a:t>[4].https://www.researchgate.net/publication/347798002_Visual_Guidance_and_Egg_Collection_Scheme_for_a_Smart_Poultry_Robot_for_Free-Range_Farms.</a:t>
            </a:r>
            <a:endParaRPr sz="11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US" sz="1100">
                <a:solidFill>
                  <a:schemeClr val="dk1"/>
                </a:solidFill>
              </a:rPr>
              <a:t>[5] Economist, D. (. (2020). poultry sector analysis and forecast. http://www.daph.gov.lk/web/images/content_image/news_bulletins/poultry_industry_monthly_report/2020/PoultrySectorForecast_2020_colour.pdf. </a:t>
            </a:r>
            <a:endParaRPr sz="11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US" sz="1100">
                <a:solidFill>
                  <a:schemeClr val="dk1"/>
                </a:solidFill>
              </a:rPr>
              <a:t>[6] Gamage, A. (2019). Equipping Tomorrow's Poultry Leaders in the South and Southeast Asia Regions. https://ussec.org/equipping-tomorrows-poultry-leaders-in-the-south-and-southeast-asia-regions/.</a:t>
            </a:r>
            <a:endParaRPr sz="11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US" sz="1100">
                <a:solidFill>
                  <a:schemeClr val="dk1"/>
                </a:solidFill>
              </a:rPr>
              <a:t>[7] Hamza, M. (2022 , March 24). Sri Lanka chicken and eggs in crisis as soft-peg hits feed. pp. </a:t>
            </a:r>
            <a:r>
              <a:rPr lang="en-US" sz="1100" u="sng">
                <a:solidFill>
                  <a:schemeClr val="hlink"/>
                </a:solidFill>
                <a:hlinkClick r:id="rId5"/>
              </a:rPr>
              <a:t>https://economynext.com/sri-lanka-chicken-and-eggs-in-crisis-as-soft-peg-hits-feed-91996/</a:t>
            </a:r>
            <a:r>
              <a:rPr lang="en-US" sz="1100">
                <a:solidFill>
                  <a:schemeClr val="dk1"/>
                </a:solidFill>
              </a:rPr>
              <a:t>.</a:t>
            </a:r>
            <a:endParaRPr sz="11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US" sz="1100">
                <a:solidFill>
                  <a:schemeClr val="dk1"/>
                </a:solidFill>
              </a:rPr>
              <a:t>[8] TEXHA. (2020). EggStream egg collection system. pp. https://texha.com/equipment/egg-production-equipment/eggstream-egg-collection-system/.</a:t>
            </a:r>
            <a:endParaRPr sz="11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marR="0" rtl="0" algn="l">
              <a:lnSpc>
                <a:spcPct val="250000"/>
              </a:lnSpc>
              <a:spcBef>
                <a:spcPts val="1200"/>
              </a:spcBef>
              <a:spcAft>
                <a:spcPts val="0"/>
              </a:spcAft>
              <a:buClr>
                <a:srgbClr val="000000"/>
              </a:buClr>
              <a:buSzPts val="1200"/>
              <a:buFont typeface="Arial"/>
              <a:buNone/>
            </a:pPr>
            <a:r>
              <a:t/>
            </a:r>
            <a:endParaRPr sz="1200"/>
          </a:p>
          <a:p>
            <a:pPr indent="0" lvl="0" marL="0" marR="0" rtl="0" algn="l">
              <a:lnSpc>
                <a:spcPct val="100000"/>
              </a:lnSpc>
              <a:spcBef>
                <a:spcPts val="0"/>
              </a:spcBef>
              <a:spcAft>
                <a:spcPts val="0"/>
              </a:spcAft>
              <a:buClr>
                <a:schemeClr val="dk1"/>
              </a:buClr>
              <a:buSzPts val="1800"/>
              <a:buFont typeface="Cambria"/>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963084" y="2837087"/>
            <a:ext cx="103632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lang="en-US"/>
              <a:t>        IT19960128 |  MADUSHAN M.A.C</a:t>
            </a:r>
            <a:endParaRPr/>
          </a:p>
        </p:txBody>
      </p:sp>
      <p:sp>
        <p:nvSpPr>
          <p:cNvPr id="122" name="Google Shape;122;p4"/>
          <p:cNvSpPr txBox="1"/>
          <p:nvPr>
            <p:ph idx="1" type="body"/>
          </p:nvPr>
        </p:nvSpPr>
        <p:spPr>
          <a:xfrm>
            <a:off x="963084" y="5105400"/>
            <a:ext cx="10363200" cy="632048"/>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rPr lang="en-US"/>
              <a:t>Specialization : Information Technology</a:t>
            </a:r>
            <a:endParaRPr/>
          </a:p>
        </p:txBody>
      </p:sp>
      <p:sp>
        <p:nvSpPr>
          <p:cNvPr id="123" name="Google Shape;123;p4"/>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IT19960128</a:t>
            </a:r>
            <a:r>
              <a:rPr lang="en-US" sz="1800">
                <a:solidFill>
                  <a:schemeClr val="dk1"/>
                </a:solidFill>
                <a:latin typeface="Cambria"/>
                <a:ea typeface="Cambria"/>
                <a:cs typeface="Cambria"/>
                <a:sym typeface="Cambria"/>
              </a:rPr>
              <a:t>  |   Madushan M.A.C|   22_23-J 35</a:t>
            </a:r>
            <a:endParaRPr b="0" sz="1800">
              <a:solidFill>
                <a:schemeClr val="dk1"/>
              </a:solidFill>
              <a:latin typeface="Cambria"/>
              <a:ea typeface="Cambria"/>
              <a:cs typeface="Cambria"/>
              <a:sym typeface="Cambria"/>
            </a:endParaRPr>
          </a:p>
        </p:txBody>
      </p:sp>
      <p:pic>
        <p:nvPicPr>
          <p:cNvPr id="124" name="Google Shape;124;p4"/>
          <p:cNvPicPr preferRelativeResize="0"/>
          <p:nvPr/>
        </p:nvPicPr>
        <p:blipFill rotWithShape="1">
          <a:blip r:embed="rId3">
            <a:alphaModFix/>
          </a:blip>
          <a:srcRect b="-12258" l="-13890" r="9918" t="8286"/>
          <a:stretch/>
        </p:blipFill>
        <p:spPr>
          <a:xfrm>
            <a:off x="10056100" y="0"/>
            <a:ext cx="2136000" cy="28506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IT19960128</a:t>
            </a:r>
            <a:r>
              <a:rPr lang="en-US" sz="1800">
                <a:solidFill>
                  <a:schemeClr val="dk1"/>
                </a:solidFill>
                <a:latin typeface="Cambria"/>
                <a:ea typeface="Cambria"/>
                <a:cs typeface="Cambria"/>
                <a:sym typeface="Cambria"/>
              </a:rPr>
              <a:t>   |   Madushan M.A.C|   22_23-J 35</a:t>
            </a:r>
            <a:endParaRPr sz="1800">
              <a:solidFill>
                <a:schemeClr val="dk1"/>
              </a:solidFill>
              <a:latin typeface="Cambria"/>
              <a:ea typeface="Cambria"/>
              <a:cs typeface="Cambria"/>
              <a:sym typeface="Cambria"/>
            </a:endParaRPr>
          </a:p>
        </p:txBody>
      </p:sp>
      <p:sp>
        <p:nvSpPr>
          <p:cNvPr id="130" name="Google Shape;130;p5"/>
          <p:cNvSpPr/>
          <p:nvPr/>
        </p:nvSpPr>
        <p:spPr>
          <a:xfrm>
            <a:off x="9698625" y="76200"/>
            <a:ext cx="22056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pic>
        <p:nvPicPr>
          <p:cNvPr id="131" name="Google Shape;131;p5"/>
          <p:cNvPicPr preferRelativeResize="0"/>
          <p:nvPr/>
        </p:nvPicPr>
        <p:blipFill rotWithShape="1">
          <a:blip r:embed="rId3">
            <a:alphaModFix/>
          </a:blip>
          <a:srcRect b="0" l="0" r="0" t="0"/>
          <a:stretch/>
        </p:blipFill>
        <p:spPr>
          <a:xfrm>
            <a:off x="730718" y="1219200"/>
            <a:ext cx="2596682" cy="194751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132" name="Google Shape;132;p5"/>
          <p:cNvPicPr preferRelativeResize="0"/>
          <p:nvPr/>
        </p:nvPicPr>
        <p:blipFill rotWithShape="1">
          <a:blip r:embed="rId4">
            <a:alphaModFix/>
          </a:blip>
          <a:srcRect b="0" l="0" r="0" t="0"/>
          <a:stretch/>
        </p:blipFill>
        <p:spPr>
          <a:xfrm>
            <a:off x="725905" y="3276600"/>
            <a:ext cx="2601495" cy="18288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33" name="Google Shape;133;p5"/>
          <p:cNvSpPr txBox="1"/>
          <p:nvPr/>
        </p:nvSpPr>
        <p:spPr>
          <a:xfrm>
            <a:off x="3696850" y="1373391"/>
            <a:ext cx="6400800" cy="45501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Sri Lanka has faced a major problem of decreasing egg production as well as supply, which can be seen due to the increase in cost as the directly affecting factor[1].</a:t>
            </a:r>
            <a:endParaRPr sz="1800">
              <a:solidFill>
                <a:schemeClr val="dk1"/>
              </a:solidFill>
              <a:latin typeface="Cambria"/>
              <a:ea typeface="Cambria"/>
              <a:cs typeface="Cambria"/>
              <a:sym typeface="Cambria"/>
            </a:endParaRPr>
          </a:p>
          <a:p>
            <a:pPr indent="-285750" lvl="0" marL="285750" marR="0" rtl="0" algn="l">
              <a:spcBef>
                <a:spcPts val="0"/>
              </a:spcBef>
              <a:spcAft>
                <a:spcPts val="0"/>
              </a:spcAft>
              <a:buClr>
                <a:schemeClr val="dk1"/>
              </a:buClr>
              <a:buSzPts val="1800"/>
              <a:buFont typeface="Cambria"/>
              <a:buChar char="•"/>
            </a:pPr>
            <a:r>
              <a:t/>
            </a:r>
            <a:endParaRPr sz="1800">
              <a:solidFill>
                <a:schemeClr val="dk1"/>
              </a:solidFill>
              <a:latin typeface="Cambria"/>
              <a:ea typeface="Cambria"/>
              <a:cs typeface="Cambria"/>
              <a:sym typeface="Cambria"/>
            </a:endParaRPr>
          </a:p>
          <a:p>
            <a:pPr indent="-374650" lvl="0" marL="457200" rtl="0" algn="l">
              <a:lnSpc>
                <a:spcPct val="115000"/>
              </a:lnSpc>
              <a:spcBef>
                <a:spcPts val="0"/>
              </a:spcBef>
              <a:spcAft>
                <a:spcPts val="0"/>
              </a:spcAft>
              <a:buClr>
                <a:schemeClr val="dk1"/>
              </a:buClr>
              <a:buSzPts val="2300"/>
              <a:buFont typeface="Cambria"/>
              <a:buChar char="•"/>
            </a:pPr>
            <a:r>
              <a:rPr lang="en-US" sz="1800">
                <a:solidFill>
                  <a:schemeClr val="dk1"/>
                </a:solidFill>
                <a:latin typeface="Cambria"/>
                <a:ea typeface="Cambria"/>
                <a:cs typeface="Cambria"/>
                <a:sym typeface="Cambria"/>
              </a:rPr>
              <a:t>It can be seen as a very important task to automatically detect the Unauthorized animals and inform the owner or the cleaner through the app</a:t>
            </a:r>
            <a:r>
              <a:rPr lang="en-US" sz="2300">
                <a:solidFill>
                  <a:schemeClr val="dk1"/>
                </a:solidFill>
                <a:latin typeface="Cambria"/>
                <a:ea typeface="Cambria"/>
                <a:cs typeface="Cambria"/>
                <a:sym typeface="Cambria"/>
              </a:rPr>
              <a:t>.</a:t>
            </a:r>
            <a:endParaRPr sz="1800">
              <a:solidFill>
                <a:schemeClr val="dk1"/>
              </a:solidFill>
              <a:latin typeface="Cambria"/>
              <a:ea typeface="Cambria"/>
              <a:cs typeface="Cambria"/>
              <a:sym typeface="Cambria"/>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Due to rising costs, overall market price increases and demand decreases[2].</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Importance of minimizing product damage (Safety)</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mbria"/>
                <a:ea typeface="Cambria"/>
                <a:cs typeface="Cambria"/>
                <a:sym typeface="Cambria"/>
              </a:rPr>
              <a:t>As a percentage of reduced production due to existing factors[3].</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p:txBody>
      </p:sp>
      <p:sp>
        <p:nvSpPr>
          <p:cNvPr id="134" name="Google Shape;134;p5"/>
          <p:cNvSpPr txBox="1"/>
          <p:nvPr/>
        </p:nvSpPr>
        <p:spPr>
          <a:xfrm>
            <a:off x="7412384" y="5350150"/>
            <a:ext cx="40386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Courier New"/>
              <a:buChar char="o"/>
            </a:pPr>
            <a:r>
              <a:rPr lang="en-US" sz="1800">
                <a:solidFill>
                  <a:schemeClr val="dk1"/>
                </a:solidFill>
                <a:latin typeface="Cambria"/>
                <a:ea typeface="Cambria"/>
                <a:cs typeface="Cambria"/>
                <a:sym typeface="Cambria"/>
              </a:rPr>
              <a:t>Egg production (2019-2020) -  </a:t>
            </a:r>
            <a:r>
              <a:rPr lang="en-US" sz="1800">
                <a:solidFill>
                  <a:srgbClr val="002060"/>
                </a:solidFill>
                <a:latin typeface="Cambria"/>
                <a:ea typeface="Cambria"/>
                <a:cs typeface="Cambria"/>
                <a:sym typeface="Cambria"/>
              </a:rPr>
              <a:t>7%</a:t>
            </a:r>
            <a:endParaRPr/>
          </a:p>
          <a:p>
            <a:pPr indent="-285750" lvl="0" marL="285750" marR="0" rtl="0" algn="l">
              <a:spcBef>
                <a:spcPts val="0"/>
              </a:spcBef>
              <a:spcAft>
                <a:spcPts val="0"/>
              </a:spcAft>
              <a:buClr>
                <a:schemeClr val="dk1"/>
              </a:buClr>
              <a:buSzPts val="1800"/>
              <a:buFont typeface="Courier New"/>
              <a:buChar char="o"/>
            </a:pPr>
            <a:r>
              <a:rPr lang="en-US" sz="1800">
                <a:solidFill>
                  <a:schemeClr val="dk1"/>
                </a:solidFill>
                <a:latin typeface="Cambria"/>
                <a:ea typeface="Cambria"/>
                <a:cs typeface="Cambria"/>
                <a:sym typeface="Cambria"/>
              </a:rPr>
              <a:t>Issues layer doc  -                        </a:t>
            </a:r>
            <a:r>
              <a:rPr lang="en-US" sz="1800">
                <a:solidFill>
                  <a:srgbClr val="C00000"/>
                </a:solidFill>
                <a:latin typeface="Cambria"/>
                <a:ea typeface="Cambria"/>
                <a:cs typeface="Cambria"/>
                <a:sym typeface="Cambria"/>
              </a:rPr>
              <a:t>31%</a:t>
            </a:r>
            <a:endParaRPr/>
          </a:p>
          <a:p>
            <a:pPr indent="-285750" lvl="0" marL="285750" marR="0" rtl="0" algn="l">
              <a:spcBef>
                <a:spcPts val="0"/>
              </a:spcBef>
              <a:spcAft>
                <a:spcPts val="0"/>
              </a:spcAft>
              <a:buClr>
                <a:schemeClr val="dk1"/>
              </a:buClr>
              <a:buSzPts val="1800"/>
              <a:buFont typeface="Courier New"/>
              <a:buChar char="o"/>
            </a:pPr>
            <a:r>
              <a:rPr lang="en-US" sz="1800">
                <a:solidFill>
                  <a:schemeClr val="dk1"/>
                </a:solidFill>
                <a:latin typeface="Cambria"/>
                <a:ea typeface="Cambria"/>
                <a:cs typeface="Cambria"/>
                <a:sym typeface="Cambria"/>
              </a:rPr>
              <a:t>Imports from countries  -            </a:t>
            </a:r>
            <a:r>
              <a:rPr lang="en-US" sz="1800">
                <a:solidFill>
                  <a:srgbClr val="C00000"/>
                </a:solidFill>
                <a:latin typeface="Cambria"/>
                <a:ea typeface="Cambria"/>
                <a:cs typeface="Cambria"/>
                <a:sym typeface="Cambria"/>
              </a:rPr>
              <a:t>7%</a:t>
            </a:r>
            <a:endParaRPr sz="1800">
              <a:solidFill>
                <a:srgbClr val="C00000"/>
              </a:solidFill>
              <a:latin typeface="Cambria"/>
              <a:ea typeface="Cambria"/>
              <a:cs typeface="Cambria"/>
              <a:sym typeface="Cambria"/>
            </a:endParaRPr>
          </a:p>
        </p:txBody>
      </p:sp>
      <p:sp>
        <p:nvSpPr>
          <p:cNvPr id="135" name="Google Shape;135;p5"/>
          <p:cNvSpPr txBox="1"/>
          <p:nvPr/>
        </p:nvSpPr>
        <p:spPr>
          <a:xfrm>
            <a:off x="9362100" y="444258"/>
            <a:ext cx="2542200" cy="60960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rgbClr val="888888"/>
              </a:buClr>
              <a:buSzPts val="3200"/>
              <a:buFont typeface="Arial"/>
              <a:buNone/>
            </a:pPr>
            <a:r>
              <a:rPr lang="en-US" sz="3200">
                <a:solidFill>
                  <a:srgbClr val="888888"/>
                </a:solidFill>
                <a:latin typeface="Cambria"/>
                <a:ea typeface="Cambria"/>
                <a:cs typeface="Cambria"/>
                <a:sym typeface="Cambria"/>
              </a:rPr>
              <a:t>Background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IT19960128</a:t>
            </a:r>
            <a:r>
              <a:rPr lang="en-US" sz="1800">
                <a:solidFill>
                  <a:schemeClr val="dk1"/>
                </a:solidFill>
                <a:latin typeface="Cambria"/>
                <a:ea typeface="Cambria"/>
                <a:cs typeface="Cambria"/>
                <a:sym typeface="Cambria"/>
              </a:rPr>
              <a:t>   |   Madushan M.A.C|   22_23-J 35</a:t>
            </a:r>
            <a:endParaRPr sz="1800">
              <a:solidFill>
                <a:schemeClr val="dk1"/>
              </a:solidFill>
              <a:latin typeface="Cambria"/>
              <a:ea typeface="Cambria"/>
              <a:cs typeface="Cambria"/>
              <a:sym typeface="Cambria"/>
            </a:endParaRPr>
          </a:p>
        </p:txBody>
      </p:sp>
      <p:sp>
        <p:nvSpPr>
          <p:cNvPr id="141" name="Google Shape;141;p6"/>
          <p:cNvSpPr/>
          <p:nvPr/>
        </p:nvSpPr>
        <p:spPr>
          <a:xfrm>
            <a:off x="9698625" y="76200"/>
            <a:ext cx="22056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sp>
        <p:nvSpPr>
          <p:cNvPr id="142" name="Google Shape;142;p6"/>
          <p:cNvSpPr/>
          <p:nvPr/>
        </p:nvSpPr>
        <p:spPr>
          <a:xfrm>
            <a:off x="9296400" y="563325"/>
            <a:ext cx="25484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mbria"/>
                <a:ea typeface="Cambria"/>
                <a:cs typeface="Cambria"/>
                <a:sym typeface="Cambria"/>
              </a:rPr>
              <a:t>Research Gap</a:t>
            </a:r>
            <a:endParaRPr sz="3200">
              <a:solidFill>
                <a:schemeClr val="dk1"/>
              </a:solidFill>
              <a:latin typeface="Cambria"/>
              <a:ea typeface="Cambria"/>
              <a:cs typeface="Cambria"/>
              <a:sym typeface="Cambria"/>
            </a:endParaRPr>
          </a:p>
        </p:txBody>
      </p:sp>
      <p:graphicFrame>
        <p:nvGraphicFramePr>
          <p:cNvPr id="143" name="Google Shape;143;p6"/>
          <p:cNvGraphicFramePr/>
          <p:nvPr/>
        </p:nvGraphicFramePr>
        <p:xfrm>
          <a:off x="5570712" y="1250650"/>
          <a:ext cx="3000000" cy="3000000"/>
        </p:xfrm>
        <a:graphic>
          <a:graphicData uri="http://schemas.openxmlformats.org/drawingml/2006/table">
            <a:tbl>
              <a:tblPr bandRow="1" firstRow="1">
                <a:noFill/>
                <a:tableStyleId>{E05AC933-7149-4A2D-8610-2669709CEC36}</a:tableStyleId>
              </a:tblPr>
              <a:tblGrid>
                <a:gridCol w="1011700"/>
                <a:gridCol w="1011700"/>
                <a:gridCol w="1011700"/>
                <a:gridCol w="1011700"/>
                <a:gridCol w="1011700"/>
                <a:gridCol w="1011700"/>
              </a:tblGrid>
              <a:tr h="1737375">
                <a:tc>
                  <a:txBody>
                    <a:bodyPr/>
                    <a:lstStyle/>
                    <a:p>
                      <a:pPr indent="0" lvl="0" marL="0" marR="0" rtl="0" algn="l">
                        <a:spcBef>
                          <a:spcPts val="0"/>
                        </a:spcBef>
                        <a:spcAft>
                          <a:spcPts val="0"/>
                        </a:spcAft>
                        <a:buNone/>
                      </a:pPr>
                      <a:r>
                        <a:rPr b="1" lang="en-US" sz="1800" u="none" cap="none" strike="noStrike">
                          <a:solidFill>
                            <a:schemeClr val="lt1"/>
                          </a:solidFill>
                          <a:latin typeface="Cambria"/>
                          <a:ea typeface="Cambria"/>
                          <a:cs typeface="Cambria"/>
                          <a:sym typeface="Cambria"/>
                        </a:rPr>
                        <a:t>Application Reference</a:t>
                      </a:r>
                      <a:endParaRPr sz="1800"/>
                    </a:p>
                  </a:txBody>
                  <a:tcPr marT="45725" marB="45725" marR="91450" marL="91450"/>
                </a:tc>
                <a:tc>
                  <a:txBody>
                    <a:bodyPr/>
                    <a:lstStyle/>
                    <a:p>
                      <a:pPr indent="0" lvl="0" marL="0" marR="0" rtl="0" algn="l">
                        <a:spcBef>
                          <a:spcPts val="0"/>
                        </a:spcBef>
                        <a:spcAft>
                          <a:spcPts val="0"/>
                        </a:spcAft>
                        <a:buNone/>
                      </a:pPr>
                      <a:r>
                        <a:rPr b="1" lang="en-US" sz="1800">
                          <a:solidFill>
                            <a:schemeClr val="lt1"/>
                          </a:solidFill>
                          <a:latin typeface="Cambria"/>
                          <a:ea typeface="Cambria"/>
                          <a:cs typeface="Cambria"/>
                          <a:sym typeface="Cambria"/>
                        </a:rPr>
                        <a:t>Efficiency identification </a:t>
                      </a:r>
                      <a:endParaRPr sz="1800"/>
                    </a:p>
                  </a:txBody>
                  <a:tcPr marT="45725" marB="45725" marR="91450" marL="91450"/>
                </a:tc>
                <a:tc>
                  <a:txBody>
                    <a:bodyPr/>
                    <a:lstStyle/>
                    <a:p>
                      <a:pPr indent="0" lvl="0" marL="0" marR="0" rtl="0" algn="l">
                        <a:spcBef>
                          <a:spcPts val="0"/>
                        </a:spcBef>
                        <a:spcAft>
                          <a:spcPts val="0"/>
                        </a:spcAft>
                        <a:buNone/>
                      </a:pPr>
                      <a:r>
                        <a:rPr b="1" lang="en-US" sz="1800">
                          <a:solidFill>
                            <a:schemeClr val="lt1"/>
                          </a:solidFill>
                          <a:latin typeface="Cambria"/>
                          <a:ea typeface="Cambria"/>
                          <a:cs typeface="Cambria"/>
                          <a:sym typeface="Cambria"/>
                        </a:rPr>
                        <a:t>Solution for low light situation </a:t>
                      </a:r>
                      <a:endParaRPr sz="1800"/>
                    </a:p>
                  </a:txBody>
                  <a:tcPr marT="45725" marB="45725" marR="91450" marL="91450"/>
                </a:tc>
                <a:tc>
                  <a:txBody>
                    <a:bodyPr/>
                    <a:lstStyle/>
                    <a:p>
                      <a:pPr indent="0" lvl="0" marL="0" marR="0" rtl="0" algn="l">
                        <a:spcBef>
                          <a:spcPts val="0"/>
                        </a:spcBef>
                        <a:spcAft>
                          <a:spcPts val="0"/>
                        </a:spcAft>
                        <a:buNone/>
                      </a:pPr>
                      <a:r>
                        <a:rPr b="1" lang="en-US" sz="1800">
                          <a:solidFill>
                            <a:schemeClr val="lt1"/>
                          </a:solidFill>
                          <a:latin typeface="Cambria"/>
                          <a:ea typeface="Cambria"/>
                          <a:cs typeface="Cambria"/>
                          <a:sym typeface="Cambria"/>
                        </a:rPr>
                        <a:t>Highly response time</a:t>
                      </a:r>
                      <a:endParaRPr sz="1800"/>
                    </a:p>
                  </a:txBody>
                  <a:tcPr marT="45725" marB="45725" marR="91450" marL="91450"/>
                </a:tc>
                <a:tc>
                  <a:txBody>
                    <a:bodyPr/>
                    <a:lstStyle/>
                    <a:p>
                      <a:pPr indent="0" lvl="0" marL="0" marR="0" rtl="0" algn="l">
                        <a:spcBef>
                          <a:spcPts val="0"/>
                        </a:spcBef>
                        <a:spcAft>
                          <a:spcPts val="0"/>
                        </a:spcAft>
                        <a:buNone/>
                      </a:pPr>
                      <a:r>
                        <a:rPr b="1" lang="en-US" sz="1800">
                          <a:solidFill>
                            <a:schemeClr val="lt1"/>
                          </a:solidFill>
                          <a:latin typeface="Cambria"/>
                          <a:ea typeface="Cambria"/>
                          <a:cs typeface="Cambria"/>
                          <a:sym typeface="Cambria"/>
                        </a:rPr>
                        <a:t>Technology (using CNN)</a:t>
                      </a:r>
                      <a:endParaRPr sz="1800"/>
                    </a:p>
                  </a:txBody>
                  <a:tcPr marT="45725" marB="45725" marR="91450" marL="91450"/>
                </a:tc>
                <a:tc>
                  <a:txBody>
                    <a:bodyPr/>
                    <a:lstStyle/>
                    <a:p>
                      <a:pPr indent="0" lvl="0" marL="0" marR="0" rtl="0" algn="l">
                        <a:spcBef>
                          <a:spcPts val="0"/>
                        </a:spcBef>
                        <a:spcAft>
                          <a:spcPts val="0"/>
                        </a:spcAft>
                        <a:buNone/>
                      </a:pPr>
                      <a:r>
                        <a:rPr b="1" lang="en-US" sz="1800">
                          <a:solidFill>
                            <a:schemeClr val="lt1"/>
                          </a:solidFill>
                          <a:latin typeface="Cambria"/>
                          <a:ea typeface="Cambria"/>
                          <a:cs typeface="Cambria"/>
                          <a:sym typeface="Cambria"/>
                        </a:rPr>
                        <a:t>Mobile application</a:t>
                      </a:r>
                      <a:endParaRPr sz="1800"/>
                    </a:p>
                  </a:txBody>
                  <a:tcPr marT="45725" marB="45725" marR="91450" marL="91450"/>
                </a:tc>
              </a:tr>
              <a:tr h="595125">
                <a:tc>
                  <a:txBody>
                    <a:bodyPr/>
                    <a:lstStyle/>
                    <a:p>
                      <a:pPr indent="0" lvl="0" marL="0" marR="0" rtl="0" algn="just">
                        <a:lnSpc>
                          <a:spcPct val="102000"/>
                        </a:lnSpc>
                        <a:spcBef>
                          <a:spcPts val="0"/>
                        </a:spcBef>
                        <a:spcAft>
                          <a:spcPts val="0"/>
                        </a:spcAft>
                        <a:buNone/>
                      </a:pPr>
                      <a:r>
                        <a:rPr lang="en-US" sz="1800">
                          <a:solidFill>
                            <a:srgbClr val="000000"/>
                          </a:solidFill>
                          <a:latin typeface="Times New Roman"/>
                          <a:ea typeface="Times New Roman"/>
                          <a:cs typeface="Times New Roman"/>
                          <a:sym typeface="Times New Roman"/>
                        </a:rPr>
                        <a:t>Research C[5]</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r>
              <a:tr h="595125">
                <a:tc>
                  <a:txBody>
                    <a:bodyPr/>
                    <a:lstStyle/>
                    <a:p>
                      <a:pPr indent="0" lvl="0" marL="0" marR="0" rtl="0" algn="just">
                        <a:lnSpc>
                          <a:spcPct val="102000"/>
                        </a:lnSpc>
                        <a:spcBef>
                          <a:spcPts val="0"/>
                        </a:spcBef>
                        <a:spcAft>
                          <a:spcPts val="0"/>
                        </a:spcAft>
                        <a:buNone/>
                      </a:pPr>
                      <a:r>
                        <a:rPr lang="en-US" sz="1800">
                          <a:solidFill>
                            <a:srgbClr val="000000"/>
                          </a:solidFill>
                          <a:latin typeface="Times New Roman"/>
                          <a:ea typeface="Times New Roman"/>
                          <a:cs typeface="Times New Roman"/>
                          <a:sym typeface="Times New Roman"/>
                        </a:rPr>
                        <a:t>Research D[6]</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r>
              <a:tr h="595125">
                <a:tc>
                  <a:txBody>
                    <a:bodyPr/>
                    <a:lstStyle/>
                    <a:p>
                      <a:pPr indent="0" lvl="0" marL="0" marR="0" rtl="0" algn="just">
                        <a:lnSpc>
                          <a:spcPct val="102000"/>
                        </a:lnSpc>
                        <a:spcBef>
                          <a:spcPts val="0"/>
                        </a:spcBef>
                        <a:spcAft>
                          <a:spcPts val="0"/>
                        </a:spcAft>
                        <a:buNone/>
                      </a:pPr>
                      <a:r>
                        <a:rPr lang="en-US" sz="1800">
                          <a:solidFill>
                            <a:srgbClr val="000000"/>
                          </a:solidFill>
                          <a:latin typeface="Times New Roman"/>
                          <a:ea typeface="Times New Roman"/>
                          <a:cs typeface="Times New Roman"/>
                          <a:sym typeface="Times New Roman"/>
                        </a:rPr>
                        <a:t>Research E[7]</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FF0000"/>
                          </a:solidFill>
                          <a:latin typeface="Times New Roman"/>
                          <a:ea typeface="Times New Roman"/>
                          <a:cs typeface="Times New Roman"/>
                          <a:sym typeface="Times New Roman"/>
                        </a:rPr>
                        <a:t>No</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r>
              <a:tr h="833925">
                <a:tc>
                  <a:txBody>
                    <a:bodyPr/>
                    <a:lstStyle/>
                    <a:p>
                      <a:pPr indent="0" lvl="0" marL="0" marR="0" rtl="0" algn="just">
                        <a:lnSpc>
                          <a:spcPct val="102000"/>
                        </a:lnSpc>
                        <a:spcBef>
                          <a:spcPts val="0"/>
                        </a:spcBef>
                        <a:spcAft>
                          <a:spcPts val="0"/>
                        </a:spcAft>
                        <a:buNone/>
                      </a:pPr>
                      <a:r>
                        <a:rPr lang="en-US" sz="1800">
                          <a:solidFill>
                            <a:srgbClr val="000000"/>
                          </a:solidFill>
                          <a:latin typeface="Times New Roman"/>
                          <a:ea typeface="Times New Roman"/>
                          <a:cs typeface="Times New Roman"/>
                          <a:sym typeface="Times New Roman"/>
                        </a:rPr>
                        <a:t>Proposed System</a:t>
                      </a:r>
                      <a:endParaRPr/>
                    </a:p>
                  </a:txBody>
                  <a:tcPr marT="0" marB="0" marR="68575" marL="68575"/>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c>
                  <a:txBody>
                    <a:bodyPr/>
                    <a:lstStyle/>
                    <a:p>
                      <a:pPr indent="0" lvl="0" marL="0" marR="0" rtl="0" algn="just">
                        <a:lnSpc>
                          <a:spcPct val="102000"/>
                        </a:lnSpc>
                        <a:spcBef>
                          <a:spcPts val="0"/>
                        </a:spcBef>
                        <a:spcAft>
                          <a:spcPts val="0"/>
                        </a:spcAft>
                        <a:buNone/>
                      </a:pPr>
                      <a:r>
                        <a:rPr lang="en-US" sz="1200">
                          <a:solidFill>
                            <a:srgbClr val="00B050"/>
                          </a:solidFill>
                          <a:latin typeface="Times New Roman"/>
                          <a:ea typeface="Times New Roman"/>
                          <a:cs typeface="Times New Roman"/>
                          <a:sym typeface="Times New Roman"/>
                        </a:rPr>
                        <a:t>Yes</a:t>
                      </a:r>
                      <a:endParaRPr sz="1200">
                        <a:solidFill>
                          <a:srgbClr val="000000"/>
                        </a:solidFill>
                        <a:latin typeface="Times New Roman"/>
                        <a:ea typeface="Times New Roman"/>
                        <a:cs typeface="Times New Roman"/>
                        <a:sym typeface="Times New Roman"/>
                      </a:endParaRPr>
                    </a:p>
                  </a:txBody>
                  <a:tcPr marT="0" marB="0" marR="68575" marL="68575">
                    <a:solidFill>
                      <a:srgbClr val="FFC000"/>
                    </a:solidFill>
                  </a:tcPr>
                </a:tc>
              </a:tr>
            </a:tbl>
          </a:graphicData>
        </a:graphic>
      </p:graphicFrame>
      <p:grpSp>
        <p:nvGrpSpPr>
          <p:cNvPr id="144" name="Google Shape;144;p6"/>
          <p:cNvGrpSpPr/>
          <p:nvPr/>
        </p:nvGrpSpPr>
        <p:grpSpPr>
          <a:xfrm>
            <a:off x="912075" y="946750"/>
            <a:ext cx="2851800" cy="1554675"/>
            <a:chOff x="912075" y="946750"/>
            <a:chExt cx="2851800" cy="1554675"/>
          </a:xfrm>
        </p:grpSpPr>
        <p:sp>
          <p:nvSpPr>
            <p:cNvPr id="145" name="Google Shape;145;p6"/>
            <p:cNvSpPr txBox="1"/>
            <p:nvPr/>
          </p:nvSpPr>
          <p:spPr>
            <a:xfrm>
              <a:off x="912075" y="946750"/>
              <a:ext cx="28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mbria"/>
                  <a:ea typeface="Cambria"/>
                  <a:cs typeface="Cambria"/>
                  <a:sym typeface="Cambria"/>
                </a:rPr>
                <a:t>Research C</a:t>
              </a:r>
              <a:endParaRPr b="1">
                <a:latin typeface="Cambria"/>
                <a:ea typeface="Cambria"/>
                <a:cs typeface="Cambria"/>
                <a:sym typeface="Cambria"/>
              </a:endParaRPr>
            </a:p>
          </p:txBody>
        </p:sp>
        <p:sp>
          <p:nvSpPr>
            <p:cNvPr id="146" name="Google Shape;146;p6"/>
            <p:cNvSpPr txBox="1"/>
            <p:nvPr/>
          </p:nvSpPr>
          <p:spPr>
            <a:xfrm>
              <a:off x="981350" y="1454725"/>
              <a:ext cx="278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mbria"/>
                  <a:ea typeface="Cambria"/>
                  <a:cs typeface="Cambria"/>
                  <a:sym typeface="Cambria"/>
                </a:rPr>
                <a:t>Existing</a:t>
              </a:r>
              <a:r>
                <a:rPr lang="en-US">
                  <a:latin typeface="Cambria"/>
                  <a:ea typeface="Cambria"/>
                  <a:cs typeface="Cambria"/>
                  <a:sym typeface="Cambria"/>
                </a:rPr>
                <a:t> System poultry farm , but </a:t>
              </a:r>
              <a:r>
                <a:rPr lang="en-US">
                  <a:latin typeface="Cambria"/>
                  <a:ea typeface="Cambria"/>
                  <a:cs typeface="Cambria"/>
                  <a:sym typeface="Cambria"/>
                </a:rPr>
                <a:t>it's</a:t>
              </a:r>
              <a:r>
                <a:rPr lang="en-US">
                  <a:latin typeface="Cambria"/>
                  <a:ea typeface="Cambria"/>
                  <a:cs typeface="Cambria"/>
                  <a:sym typeface="Cambria"/>
                </a:rPr>
                <a:t> not a same like our one , there is a object </a:t>
              </a:r>
              <a:r>
                <a:rPr lang="en-US">
                  <a:latin typeface="Cambria"/>
                  <a:ea typeface="Cambria"/>
                  <a:cs typeface="Cambria"/>
                  <a:sym typeface="Cambria"/>
                </a:rPr>
                <a:t>detention</a:t>
              </a:r>
              <a:r>
                <a:rPr lang="en-US">
                  <a:latin typeface="Cambria"/>
                  <a:ea typeface="Cambria"/>
                  <a:cs typeface="Cambria"/>
                  <a:sym typeface="Cambria"/>
                </a:rPr>
                <a:t> system to identify </a:t>
              </a:r>
              <a:r>
                <a:rPr lang="en-US">
                  <a:latin typeface="Cambria"/>
                  <a:ea typeface="Cambria"/>
                  <a:cs typeface="Cambria"/>
                  <a:sym typeface="Cambria"/>
                </a:rPr>
                <a:t>disease</a:t>
              </a:r>
              <a:r>
                <a:rPr lang="en-US">
                  <a:latin typeface="Cambria"/>
                  <a:ea typeface="Cambria"/>
                  <a:cs typeface="Cambria"/>
                  <a:sym typeface="Cambria"/>
                </a:rPr>
                <a:t> </a:t>
              </a:r>
              <a:endParaRPr>
                <a:latin typeface="Cambria"/>
                <a:ea typeface="Cambria"/>
                <a:cs typeface="Cambria"/>
                <a:sym typeface="Cambria"/>
              </a:endParaRPr>
            </a:p>
          </p:txBody>
        </p:sp>
      </p:grpSp>
      <p:grpSp>
        <p:nvGrpSpPr>
          <p:cNvPr id="147" name="Google Shape;147;p6"/>
          <p:cNvGrpSpPr/>
          <p:nvPr/>
        </p:nvGrpSpPr>
        <p:grpSpPr>
          <a:xfrm>
            <a:off x="960600" y="2555300"/>
            <a:ext cx="2851800" cy="1285375"/>
            <a:chOff x="819725" y="1000625"/>
            <a:chExt cx="2851800" cy="1285375"/>
          </a:xfrm>
        </p:grpSpPr>
        <p:sp>
          <p:nvSpPr>
            <p:cNvPr id="148" name="Google Shape;148;p6"/>
            <p:cNvSpPr txBox="1"/>
            <p:nvPr/>
          </p:nvSpPr>
          <p:spPr>
            <a:xfrm>
              <a:off x="819725" y="1000625"/>
              <a:ext cx="28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mbria"/>
                  <a:ea typeface="Cambria"/>
                  <a:cs typeface="Cambria"/>
                  <a:sym typeface="Cambria"/>
                </a:rPr>
                <a:t>Research D</a:t>
              </a:r>
              <a:endParaRPr b="1">
                <a:latin typeface="Cambria"/>
                <a:ea typeface="Cambria"/>
                <a:cs typeface="Cambria"/>
                <a:sym typeface="Cambria"/>
              </a:endParaRPr>
            </a:p>
          </p:txBody>
        </p:sp>
        <p:sp>
          <p:nvSpPr>
            <p:cNvPr id="149" name="Google Shape;149;p6"/>
            <p:cNvSpPr txBox="1"/>
            <p:nvPr/>
          </p:nvSpPr>
          <p:spPr>
            <a:xfrm>
              <a:off x="860125" y="1454700"/>
              <a:ext cx="278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mbria"/>
                  <a:ea typeface="Cambria"/>
                  <a:cs typeface="Cambria"/>
                  <a:sym typeface="Cambria"/>
                </a:rPr>
                <a:t>it was while </a:t>
              </a:r>
              <a:r>
                <a:rPr lang="en-US">
                  <a:latin typeface="Cambria"/>
                  <a:ea typeface="Cambria"/>
                  <a:cs typeface="Cambria"/>
                  <a:sym typeface="Cambria"/>
                </a:rPr>
                <a:t>elephant</a:t>
              </a:r>
              <a:r>
                <a:rPr lang="en-US">
                  <a:latin typeface="Cambria"/>
                  <a:ea typeface="Cambria"/>
                  <a:cs typeface="Cambria"/>
                  <a:sym typeface="Cambria"/>
                </a:rPr>
                <a:t> detection system for forest , thy used oldest technology for a detection objects </a:t>
              </a:r>
              <a:endParaRPr>
                <a:latin typeface="Cambria"/>
                <a:ea typeface="Cambria"/>
                <a:cs typeface="Cambria"/>
                <a:sym typeface="Cambria"/>
              </a:endParaRPr>
            </a:p>
          </p:txBody>
        </p:sp>
      </p:grpSp>
      <p:grpSp>
        <p:nvGrpSpPr>
          <p:cNvPr id="150" name="Google Shape;150;p6"/>
          <p:cNvGrpSpPr/>
          <p:nvPr/>
        </p:nvGrpSpPr>
        <p:grpSpPr>
          <a:xfrm>
            <a:off x="960600" y="4013925"/>
            <a:ext cx="2941800" cy="1496950"/>
            <a:chOff x="822050" y="1004475"/>
            <a:chExt cx="2941800" cy="1496950"/>
          </a:xfrm>
        </p:grpSpPr>
        <p:sp>
          <p:nvSpPr>
            <p:cNvPr id="151" name="Google Shape;151;p6"/>
            <p:cNvSpPr txBox="1"/>
            <p:nvPr/>
          </p:nvSpPr>
          <p:spPr>
            <a:xfrm>
              <a:off x="822050" y="1004475"/>
              <a:ext cx="28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mbria"/>
                  <a:ea typeface="Cambria"/>
                  <a:cs typeface="Cambria"/>
                  <a:sym typeface="Cambria"/>
                </a:rPr>
                <a:t>Research E</a:t>
              </a:r>
              <a:endParaRPr b="1">
                <a:latin typeface="Cambria"/>
                <a:ea typeface="Cambria"/>
                <a:cs typeface="Cambria"/>
                <a:sym typeface="Cambria"/>
              </a:endParaRPr>
            </a:p>
          </p:txBody>
        </p:sp>
        <p:sp>
          <p:nvSpPr>
            <p:cNvPr id="152" name="Google Shape;152;p6"/>
            <p:cNvSpPr txBox="1"/>
            <p:nvPr/>
          </p:nvSpPr>
          <p:spPr>
            <a:xfrm>
              <a:off x="981350" y="1454725"/>
              <a:ext cx="278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mbria"/>
                  <a:ea typeface="Cambria"/>
                  <a:cs typeface="Cambria"/>
                  <a:sym typeface="Cambria"/>
                </a:rPr>
                <a:t>One of research was india , they are </a:t>
              </a:r>
              <a:r>
                <a:rPr lang="en-US">
                  <a:latin typeface="Cambria"/>
                  <a:ea typeface="Cambria"/>
                  <a:cs typeface="Cambria"/>
                  <a:sym typeface="Cambria"/>
                </a:rPr>
                <a:t>guided</a:t>
              </a:r>
              <a:r>
                <a:rPr lang="en-US">
                  <a:latin typeface="Cambria"/>
                  <a:ea typeface="Cambria"/>
                  <a:cs typeface="Cambria"/>
                  <a:sym typeface="Cambria"/>
                </a:rPr>
                <a:t> object tracking most </a:t>
              </a:r>
              <a:r>
                <a:rPr lang="en-US">
                  <a:latin typeface="Cambria"/>
                  <a:ea typeface="Cambria"/>
                  <a:cs typeface="Cambria"/>
                  <a:sym typeface="Cambria"/>
                </a:rPr>
                <a:t>accurately</a:t>
              </a:r>
              <a:r>
                <a:rPr lang="en-US">
                  <a:latin typeface="Cambria"/>
                  <a:ea typeface="Cambria"/>
                  <a:cs typeface="Cambria"/>
                  <a:sym typeface="Cambria"/>
                </a:rPr>
                <a:t> and using new technology , </a:t>
              </a:r>
              <a:endParaRPr>
                <a:latin typeface="Cambria"/>
                <a:ea typeface="Cambria"/>
                <a:cs typeface="Cambria"/>
                <a:sym typeface="Cambri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txBox="1"/>
          <p:nvPr>
            <p:ph type="title"/>
          </p:nvPr>
        </p:nvSpPr>
        <p:spPr>
          <a:xfrm>
            <a:off x="7696200" y="228600"/>
            <a:ext cx="4292600" cy="8683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br>
              <a:rPr lang="en-US"/>
            </a:br>
            <a:r>
              <a:rPr lang="en-US"/>
              <a:t>Research Question</a:t>
            </a:r>
            <a:endParaRPr/>
          </a:p>
        </p:txBody>
      </p:sp>
      <p:sp>
        <p:nvSpPr>
          <p:cNvPr id="158" name="Google Shape;158;p7"/>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IT19960128</a:t>
            </a:r>
            <a:r>
              <a:rPr lang="en-US" sz="1800">
                <a:solidFill>
                  <a:schemeClr val="dk1"/>
                </a:solidFill>
                <a:latin typeface="Cambria"/>
                <a:ea typeface="Cambria"/>
                <a:cs typeface="Cambria"/>
                <a:sym typeface="Cambria"/>
              </a:rPr>
              <a:t>   |   Madushan M.A.C|   22_23-J 35</a:t>
            </a:r>
            <a:endParaRPr sz="1800">
              <a:solidFill>
                <a:schemeClr val="dk1"/>
              </a:solidFill>
              <a:latin typeface="Cambria"/>
              <a:ea typeface="Cambria"/>
              <a:cs typeface="Cambria"/>
              <a:sym typeface="Cambria"/>
            </a:endParaRPr>
          </a:p>
        </p:txBody>
      </p:sp>
      <p:sp>
        <p:nvSpPr>
          <p:cNvPr id="159" name="Google Shape;159;p7"/>
          <p:cNvSpPr/>
          <p:nvPr/>
        </p:nvSpPr>
        <p:spPr>
          <a:xfrm>
            <a:off x="9698625" y="76200"/>
            <a:ext cx="22056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sp>
        <p:nvSpPr>
          <p:cNvPr id="160" name="Google Shape;160;p7"/>
          <p:cNvSpPr/>
          <p:nvPr/>
        </p:nvSpPr>
        <p:spPr>
          <a:xfrm>
            <a:off x="7086600" y="1600200"/>
            <a:ext cx="4495800" cy="9144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How to identify unauthorized animals most accurately  ??</a:t>
            </a:r>
            <a:endParaRPr sz="1800">
              <a:solidFill>
                <a:schemeClr val="dk1"/>
              </a:solidFill>
              <a:latin typeface="Cambria"/>
              <a:ea typeface="Cambria"/>
              <a:cs typeface="Cambria"/>
              <a:sym typeface="Cambria"/>
            </a:endParaRPr>
          </a:p>
        </p:txBody>
      </p:sp>
      <p:sp>
        <p:nvSpPr>
          <p:cNvPr id="161" name="Google Shape;161;p7"/>
          <p:cNvSpPr/>
          <p:nvPr/>
        </p:nvSpPr>
        <p:spPr>
          <a:xfrm>
            <a:off x="7086600" y="2797174"/>
            <a:ext cx="4495800" cy="9144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How to identify unauthorized animal within minimum amount of time?</a:t>
            </a:r>
            <a:endParaRPr sz="1800">
              <a:solidFill>
                <a:schemeClr val="dk1"/>
              </a:solidFill>
              <a:latin typeface="Cambria"/>
              <a:ea typeface="Cambria"/>
              <a:cs typeface="Cambria"/>
              <a:sym typeface="Cambria"/>
            </a:endParaRPr>
          </a:p>
        </p:txBody>
      </p:sp>
      <p:sp>
        <p:nvSpPr>
          <p:cNvPr id="162" name="Google Shape;162;p7"/>
          <p:cNvSpPr/>
          <p:nvPr/>
        </p:nvSpPr>
        <p:spPr>
          <a:xfrm>
            <a:off x="7086600" y="4003605"/>
            <a:ext cx="4495800" cy="9144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How to track objects within low light situation ?</a:t>
            </a:r>
            <a:endParaRPr sz="1800">
              <a:solidFill>
                <a:schemeClr val="dk1"/>
              </a:solidFill>
              <a:latin typeface="Cambria"/>
              <a:ea typeface="Cambria"/>
              <a:cs typeface="Cambria"/>
              <a:sym typeface="Cambria"/>
            </a:endParaRPr>
          </a:p>
        </p:txBody>
      </p:sp>
      <p:sp>
        <p:nvSpPr>
          <p:cNvPr id="163" name="Google Shape;163;p7"/>
          <p:cNvSpPr/>
          <p:nvPr/>
        </p:nvSpPr>
        <p:spPr>
          <a:xfrm>
            <a:off x="7086600" y="5286443"/>
            <a:ext cx="4495800" cy="914400"/>
          </a:xfrm>
          <a:prstGeom prst="snip2DiagRect">
            <a:avLst>
              <a:gd fmla="val 0" name="adj1"/>
              <a:gd fmla="val 16667" name="adj2"/>
            </a:avLst>
          </a:prstGeom>
          <a:solidFill>
            <a:srgbClr val="FFC000"/>
          </a:solidFill>
          <a:ln cap="flat" cmpd="sng" w="25400">
            <a:solidFill>
              <a:srgbClr val="0A5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mbria"/>
                <a:ea typeface="Cambria"/>
                <a:cs typeface="Cambria"/>
                <a:sym typeface="Cambria"/>
              </a:rPr>
              <a:t>How to notify owner through mobile application?</a:t>
            </a:r>
            <a:endParaRPr sz="1800">
              <a:solidFill>
                <a:schemeClr val="dk1"/>
              </a:solidFill>
              <a:latin typeface="Cambria"/>
              <a:ea typeface="Cambria"/>
              <a:cs typeface="Cambria"/>
              <a:sym typeface="Cambria"/>
            </a:endParaRPr>
          </a:p>
        </p:txBody>
      </p:sp>
      <p:pic>
        <p:nvPicPr>
          <p:cNvPr id="164" name="Google Shape;164;p7"/>
          <p:cNvPicPr preferRelativeResize="0"/>
          <p:nvPr/>
        </p:nvPicPr>
        <p:blipFill rotWithShape="1">
          <a:blip r:embed="rId3">
            <a:alphaModFix/>
          </a:blip>
          <a:srcRect b="0" l="0" r="0" t="0"/>
          <a:stretch/>
        </p:blipFill>
        <p:spPr>
          <a:xfrm>
            <a:off x="457200" y="546700"/>
            <a:ext cx="5715000" cy="51587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8"/>
          <p:cNvSpPr txBox="1"/>
          <p:nvPr>
            <p:ph type="title"/>
          </p:nvPr>
        </p:nvSpPr>
        <p:spPr>
          <a:xfrm>
            <a:off x="5943600" y="83419"/>
            <a:ext cx="6121400" cy="8683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br>
              <a:rPr lang="en-US"/>
            </a:br>
            <a:r>
              <a:rPr lang="en-US"/>
              <a:t>Specific and sub Objective</a:t>
            </a:r>
            <a:endParaRPr/>
          </a:p>
        </p:txBody>
      </p:sp>
      <p:sp>
        <p:nvSpPr>
          <p:cNvPr id="170" name="Google Shape;170;p8"/>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IT19960128</a:t>
            </a:r>
            <a:r>
              <a:rPr lang="en-US" sz="1800">
                <a:solidFill>
                  <a:schemeClr val="dk1"/>
                </a:solidFill>
                <a:latin typeface="Cambria"/>
                <a:ea typeface="Cambria"/>
                <a:cs typeface="Cambria"/>
                <a:sym typeface="Cambria"/>
              </a:rPr>
              <a:t>   |   Madushan M.A.C|   22_23-J 35</a:t>
            </a:r>
            <a:endParaRPr sz="1800">
              <a:solidFill>
                <a:schemeClr val="dk1"/>
              </a:solidFill>
              <a:latin typeface="Cambria"/>
              <a:ea typeface="Cambria"/>
              <a:cs typeface="Cambria"/>
              <a:sym typeface="Cambria"/>
            </a:endParaRPr>
          </a:p>
        </p:txBody>
      </p:sp>
      <p:sp>
        <p:nvSpPr>
          <p:cNvPr id="171" name="Google Shape;171;p8"/>
          <p:cNvSpPr/>
          <p:nvPr/>
        </p:nvSpPr>
        <p:spPr>
          <a:xfrm>
            <a:off x="9698625" y="76200"/>
            <a:ext cx="22056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mbria"/>
                <a:ea typeface="Cambria"/>
                <a:cs typeface="Cambria"/>
                <a:sym typeface="Cambria"/>
              </a:rPr>
              <a:t>Introduction </a:t>
            </a:r>
            <a:endParaRPr sz="2800">
              <a:solidFill>
                <a:schemeClr val="dk1"/>
              </a:solidFill>
              <a:latin typeface="Cambria"/>
              <a:ea typeface="Cambria"/>
              <a:cs typeface="Cambria"/>
              <a:sym typeface="Cambria"/>
            </a:endParaRPr>
          </a:p>
        </p:txBody>
      </p:sp>
      <p:sp>
        <p:nvSpPr>
          <p:cNvPr id="172" name="Google Shape;172;p8"/>
          <p:cNvSpPr/>
          <p:nvPr/>
        </p:nvSpPr>
        <p:spPr>
          <a:xfrm>
            <a:off x="1219200" y="2888540"/>
            <a:ext cx="3200400" cy="1600200"/>
          </a:xfrm>
          <a:prstGeom prst="roundRect">
            <a:avLst>
              <a:gd fmla="val 16667" name="adj"/>
            </a:avLst>
          </a:pr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mbria"/>
                <a:ea typeface="Cambria"/>
                <a:cs typeface="Cambria"/>
                <a:sym typeface="Cambria"/>
              </a:rPr>
              <a:t>Unauthorized animal Detection system for egg chamber</a:t>
            </a:r>
            <a:endParaRPr sz="1800">
              <a:solidFill>
                <a:schemeClr val="dk1"/>
              </a:solidFill>
              <a:latin typeface="Cambria"/>
              <a:ea typeface="Cambria"/>
              <a:cs typeface="Cambria"/>
              <a:sym typeface="Cambria"/>
            </a:endParaRPr>
          </a:p>
        </p:txBody>
      </p:sp>
      <p:sp>
        <p:nvSpPr>
          <p:cNvPr id="173" name="Google Shape;173;p8"/>
          <p:cNvSpPr/>
          <p:nvPr/>
        </p:nvSpPr>
        <p:spPr>
          <a:xfrm>
            <a:off x="6705600" y="2921349"/>
            <a:ext cx="5029200" cy="897234"/>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Collection of image data set to compare for authorized animal detection</a:t>
            </a:r>
            <a:endParaRPr/>
          </a:p>
          <a:p>
            <a:pPr indent="0" lvl="0" marL="0" marR="0" rtl="0" algn="ctr">
              <a:spcBef>
                <a:spcPts val="0"/>
              </a:spcBef>
              <a:spcAft>
                <a:spcPts val="0"/>
              </a:spcAft>
              <a:buNone/>
            </a:pPr>
            <a:r>
              <a:t/>
            </a:r>
            <a:endParaRPr sz="1800">
              <a:solidFill>
                <a:schemeClr val="dk1"/>
              </a:solidFill>
              <a:latin typeface="Cambria"/>
              <a:ea typeface="Cambria"/>
              <a:cs typeface="Cambria"/>
              <a:sym typeface="Cambria"/>
            </a:endParaRPr>
          </a:p>
        </p:txBody>
      </p:sp>
      <p:sp>
        <p:nvSpPr>
          <p:cNvPr id="174" name="Google Shape;174;p8"/>
          <p:cNvSpPr/>
          <p:nvPr/>
        </p:nvSpPr>
        <p:spPr>
          <a:xfrm>
            <a:off x="6705600" y="3996870"/>
            <a:ext cx="5029200" cy="897234"/>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If an unauthorized animal is identified, notify the owner quickly</a:t>
            </a:r>
            <a:endParaRPr sz="1800">
              <a:solidFill>
                <a:schemeClr val="dk1"/>
              </a:solidFill>
              <a:latin typeface="Cambria"/>
              <a:ea typeface="Cambria"/>
              <a:cs typeface="Cambria"/>
              <a:sym typeface="Cambria"/>
            </a:endParaRPr>
          </a:p>
        </p:txBody>
      </p:sp>
      <p:sp>
        <p:nvSpPr>
          <p:cNvPr id="175" name="Google Shape;175;p8"/>
          <p:cNvSpPr/>
          <p:nvPr/>
        </p:nvSpPr>
        <p:spPr>
          <a:xfrm>
            <a:off x="6705600" y="5049906"/>
            <a:ext cx="5029200" cy="897234"/>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mbria"/>
                <a:ea typeface="Cambria"/>
                <a:cs typeface="Cambria"/>
                <a:sym typeface="Cambria"/>
              </a:rPr>
              <a:t>Identify unauthorized objects within minimum time period </a:t>
            </a:r>
            <a:endParaRPr/>
          </a:p>
        </p:txBody>
      </p:sp>
      <p:sp>
        <p:nvSpPr>
          <p:cNvPr id="176" name="Google Shape;176;p8"/>
          <p:cNvSpPr/>
          <p:nvPr/>
        </p:nvSpPr>
        <p:spPr>
          <a:xfrm>
            <a:off x="6705600" y="1830743"/>
            <a:ext cx="5029200" cy="897234"/>
          </a:xfrm>
          <a:prstGeom prst="flowChartTerminator">
            <a:avLst/>
          </a:prstGeom>
          <a:solidFill>
            <a:srgbClr val="07376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Classified captured images </a:t>
            </a:r>
            <a:endParaRPr sz="1800">
              <a:solidFill>
                <a:schemeClr val="lt1"/>
              </a:solidFill>
              <a:latin typeface="Cambria"/>
              <a:ea typeface="Cambria"/>
              <a:cs typeface="Cambria"/>
              <a:sym typeface="Cambria"/>
            </a:endParaRPr>
          </a:p>
        </p:txBody>
      </p:sp>
      <p:cxnSp>
        <p:nvCxnSpPr>
          <p:cNvPr id="177" name="Google Shape;177;p8"/>
          <p:cNvCxnSpPr/>
          <p:nvPr/>
        </p:nvCxnSpPr>
        <p:spPr>
          <a:xfrm flipH="1" rot="10800000">
            <a:off x="4450466" y="2298704"/>
            <a:ext cx="2226197" cy="1300506"/>
          </a:xfrm>
          <a:prstGeom prst="straightConnector1">
            <a:avLst/>
          </a:prstGeom>
          <a:noFill/>
          <a:ln cap="flat" cmpd="sng" w="38100">
            <a:solidFill>
              <a:schemeClr val="accent6"/>
            </a:solidFill>
            <a:prstDash val="solid"/>
            <a:round/>
            <a:headEnd len="sm" w="sm" type="none"/>
            <a:tailEnd len="med" w="med" type="triangle"/>
          </a:ln>
        </p:spPr>
      </p:cxnSp>
      <p:cxnSp>
        <p:nvCxnSpPr>
          <p:cNvPr id="178" name="Google Shape;178;p8"/>
          <p:cNvCxnSpPr>
            <a:endCxn id="173" idx="1"/>
          </p:cNvCxnSpPr>
          <p:nvPr/>
        </p:nvCxnSpPr>
        <p:spPr>
          <a:xfrm flipH="1" rot="10800000">
            <a:off x="4450500" y="3369966"/>
            <a:ext cx="2255100" cy="256200"/>
          </a:xfrm>
          <a:prstGeom prst="straightConnector1">
            <a:avLst/>
          </a:prstGeom>
          <a:noFill/>
          <a:ln cap="flat" cmpd="sng" w="38100">
            <a:solidFill>
              <a:schemeClr val="accent6"/>
            </a:solidFill>
            <a:prstDash val="solid"/>
            <a:round/>
            <a:headEnd len="sm" w="sm" type="none"/>
            <a:tailEnd len="med" w="med" type="triangle"/>
          </a:ln>
        </p:spPr>
      </p:cxnSp>
      <p:cxnSp>
        <p:nvCxnSpPr>
          <p:cNvPr id="179" name="Google Shape;179;p8"/>
          <p:cNvCxnSpPr>
            <a:stCxn id="172" idx="3"/>
            <a:endCxn id="174" idx="1"/>
          </p:cNvCxnSpPr>
          <p:nvPr/>
        </p:nvCxnSpPr>
        <p:spPr>
          <a:xfrm>
            <a:off x="4419600" y="3688640"/>
            <a:ext cx="2286000" cy="756900"/>
          </a:xfrm>
          <a:prstGeom prst="straightConnector1">
            <a:avLst/>
          </a:prstGeom>
          <a:noFill/>
          <a:ln cap="flat" cmpd="sng" w="38100">
            <a:solidFill>
              <a:schemeClr val="accent6"/>
            </a:solidFill>
            <a:prstDash val="solid"/>
            <a:round/>
            <a:headEnd len="sm" w="sm" type="none"/>
            <a:tailEnd len="med" w="med" type="triangle"/>
          </a:ln>
        </p:spPr>
      </p:cxnSp>
      <p:cxnSp>
        <p:nvCxnSpPr>
          <p:cNvPr id="180" name="Google Shape;180;p8"/>
          <p:cNvCxnSpPr>
            <a:stCxn id="172" idx="3"/>
          </p:cNvCxnSpPr>
          <p:nvPr/>
        </p:nvCxnSpPr>
        <p:spPr>
          <a:xfrm>
            <a:off x="4419600" y="3688640"/>
            <a:ext cx="2316900" cy="1670100"/>
          </a:xfrm>
          <a:prstGeom prst="straightConnector1">
            <a:avLst/>
          </a:prstGeom>
          <a:noFill/>
          <a:ln cap="flat" cmpd="sng" w="38100">
            <a:solidFill>
              <a:schemeClr val="accent6"/>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A7C8CF2A593047B63786868F06D6FF" ma:contentTypeVersion="14" ma:contentTypeDescription="Create a new document." ma:contentTypeScope="" ma:versionID="1b6d9bc60c78290d7760243dfae976ac">
  <xsd:schema xmlns:xsd="http://www.w3.org/2001/XMLSchema" xmlns:xs="http://www.w3.org/2001/XMLSchema" xmlns:p="http://schemas.microsoft.com/office/2006/metadata/properties" xmlns:ns2="b6b69901-d73e-46e9-8a1b-27655a140d1b" xmlns:ns3="db72c12f-87a4-44ab-bbc5-4cc8306b158a" targetNamespace="http://schemas.microsoft.com/office/2006/metadata/properties" ma:root="true" ma:fieldsID="e569f0cdc5a83298b0cc2070511b69e1" ns2:_="" ns3:_="">
    <xsd:import namespace="b6b69901-d73e-46e9-8a1b-27655a140d1b"/>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69901-d73e-46e9-8a1b-27655a140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6b69901-d73e-46e9-8a1b-27655a140d1b">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2BABACDC-1766-4E59-809C-38191DE65A09}"/>
</file>

<file path=customXml/itemProps2.xml><?xml version="1.0" encoding="utf-8"?>
<ds:datastoreItem xmlns:ds="http://schemas.openxmlformats.org/officeDocument/2006/customXml" ds:itemID="{A8C170C5-2715-4F30-9B83-3611D46981D6}"/>
</file>

<file path=customXml/itemProps3.xml><?xml version="1.0" encoding="utf-8"?>
<ds:datastoreItem xmlns:ds="http://schemas.openxmlformats.org/officeDocument/2006/customXml" ds:itemID="{2C461782-CBC8-445D-9B5A-B57B45AED05F}"/>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Microsoft account</dc:creator>
  <dcterms:created xsi:type="dcterms:W3CDTF">2022-10-14T10:09:25Z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0x01010066A7C8CF2A593047B63786868F06D6FF</vt:lpwstr>
  </property>
</Properties>
</file>